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6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7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8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9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0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1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2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3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4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5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6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7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56" r:id="rId6"/>
    <p:sldMasterId id="2147483774" r:id="rId7"/>
    <p:sldMasterId id="2147483787" r:id="rId8"/>
    <p:sldMasterId id="2147483824" r:id="rId9"/>
    <p:sldMasterId id="2147483890" r:id="rId10"/>
    <p:sldMasterId id="2147483903" r:id="rId11"/>
    <p:sldMasterId id="2147483916" r:id="rId12"/>
    <p:sldMasterId id="2147483929" r:id="rId13"/>
    <p:sldMasterId id="2147483942" r:id="rId14"/>
    <p:sldMasterId id="2147483955" r:id="rId15"/>
    <p:sldMasterId id="2147483967" r:id="rId16"/>
    <p:sldMasterId id="2147483980" r:id="rId17"/>
    <p:sldMasterId id="2147483993" r:id="rId18"/>
    <p:sldMasterId id="2147484006" r:id="rId19"/>
    <p:sldMasterId id="2147484019" r:id="rId20"/>
    <p:sldMasterId id="2147484032" r:id="rId21"/>
    <p:sldMasterId id="2147484045" r:id="rId22"/>
    <p:sldMasterId id="2147484058" r:id="rId23"/>
    <p:sldMasterId id="2147484071" r:id="rId24"/>
    <p:sldMasterId id="2147484084" r:id="rId25"/>
    <p:sldMasterId id="2147484097" r:id="rId26"/>
    <p:sldMasterId id="2147484110" r:id="rId27"/>
    <p:sldMasterId id="2147484124" r:id="rId28"/>
  </p:sldMasterIdLst>
  <p:notesMasterIdLst>
    <p:notesMasterId r:id="rId34"/>
  </p:notesMasterIdLst>
  <p:sldIdLst>
    <p:sldId id="611" r:id="rId29"/>
    <p:sldId id="624" r:id="rId30"/>
    <p:sldId id="626" r:id="rId31"/>
    <p:sldId id="623" r:id="rId32"/>
    <p:sldId id="622" r:id="rId33"/>
  </p:sldIdLst>
  <p:sldSz cx="9144000" cy="6858000" type="screen4x3"/>
  <p:notesSz cx="9144000" cy="6858000"/>
  <p:defaultTextStyle>
    <a:defPPr>
      <a:defRPr lang="sv-SE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200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90" y="2"/>
            <a:ext cx="1126711" cy="11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81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9D0982-7097-41AB-A162-4DFC93CF8E08}" type="slidenum">
              <a:rPr lang="de-DE" sz="1200">
                <a:solidFill>
                  <a:prstClr val="black"/>
                </a:solidFill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7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9D0982-7097-41AB-A162-4DFC93CF8E08}" type="slidenum">
              <a:rPr lang="de-DE" sz="1200">
                <a:solidFill>
                  <a:prstClr val="black"/>
                </a:solidFill>
              </a:rPr>
              <a:pPr eaLnBrk="1" hangingPunct="1"/>
              <a:t>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7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9D0982-7097-41AB-A162-4DFC93CF8E08}" type="slidenum">
              <a:rPr lang="de-DE" sz="1200">
                <a:solidFill>
                  <a:prstClr val="black"/>
                </a:solidFill>
              </a:rPr>
              <a:pPr eaLnBrk="1" hangingPunct="1"/>
              <a:t>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2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9D0982-7097-41AB-A162-4DFC93CF8E08}" type="slidenum">
              <a:rPr lang="de-DE" sz="1200">
                <a:solidFill>
                  <a:prstClr val="black"/>
                </a:solidFill>
              </a:rPr>
              <a:pPr eaLnBrk="1" hangingPunct="1"/>
              <a:t>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7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9D0982-7097-41AB-A162-4DFC93CF8E08}" type="slidenum">
              <a:rPr lang="de-DE" sz="1200">
                <a:solidFill>
                  <a:prstClr val="black"/>
                </a:solidFill>
              </a:rPr>
              <a:pPr eaLnBrk="1" hangingPunct="1"/>
              <a:t>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0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386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48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7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29413947"/>
      </p:ext>
    </p:extLst>
  </p:cSld>
  <p:clrMapOvr>
    <a:masterClrMapping/>
  </p:clrMapOvr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14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58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25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15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176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7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7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612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313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561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034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456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16151832"/>
      </p:ext>
    </p:extLst>
  </p:cSld>
  <p:clrMapOvr>
    <a:masterClrMapping/>
  </p:clrMapOvr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19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512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227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4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440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977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120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896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880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095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7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552191024"/>
      </p:ext>
    </p:extLst>
  </p:cSld>
  <p:clrMapOvr>
    <a:masterClrMapping/>
  </p:clrMapOvr>
  <p:hf sldNum="0"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660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4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823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901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601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143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74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1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940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259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90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16003336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761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122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11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99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73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0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17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277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385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43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127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607454088"/>
      </p:ext>
    </p:extLst>
  </p:cSld>
  <p:clrMapOvr>
    <a:masterClrMapping/>
  </p:clrMapOvr>
  <p:hf sldNum="0" hd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435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8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282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18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926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769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736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8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76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025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201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012468225"/>
      </p:ext>
    </p:extLst>
  </p:cSld>
  <p:clrMapOvr>
    <a:masterClrMapping/>
  </p:clrMapOvr>
  <p:hf sldNum="0" hd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956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493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585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251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578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7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358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983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164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824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186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530" y="2130976"/>
            <a:ext cx="7772943" cy="147008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058" y="3886154"/>
            <a:ext cx="6401887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4088B-63A5-43A1-8858-4C881ECA4A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1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E7A15-4476-43AA-8191-334133CE8E4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 bwMode="auto">
          <a:xfrm>
            <a:off x="0" y="1077817"/>
            <a:ext cx="9144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763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2" y="440737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2" y="2907057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DB0E-55A5-465F-9F35-7C03DCB0A5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786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2909" y="1346260"/>
            <a:ext cx="3798235" cy="466223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464" y="1346260"/>
            <a:ext cx="3798235" cy="466223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BA14-B28F-4F9B-8C50-9FF9FD5249C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60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3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2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2" y="2174173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5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5" y="2174173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C5EDB-5791-46C7-A504-521D1D6A414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C70D2-A01B-4935-8907-7F147360DE9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2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8770-EABF-4D2F-BA2E-6A6F2DA6EE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83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3573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09" y="273572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72" y="143553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74A3-509A-4F06-97D6-0C2EE7E1834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44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8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7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7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B68D-77DF-4C47-94EF-BA6605E1310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53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ABFD-4078-4D03-AC88-1EEB6EF975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696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358523"/>
            <a:ext cx="1931699" cy="564996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2910" y="358523"/>
            <a:ext cx="5664773" cy="564996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CC88-E850-4B1D-83A4-B2EC73530C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548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89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580843059"/>
      </p:ext>
    </p:extLst>
  </p:cSld>
  <p:clrMapOvr>
    <a:masterClrMapping/>
  </p:clrMapOvr>
  <p:hf sldNum="0" hd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064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1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914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995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0365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374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534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4372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8998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933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89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645586808"/>
      </p:ext>
    </p:extLst>
  </p:cSld>
  <p:clrMapOvr>
    <a:masterClrMapping/>
  </p:clrMapOvr>
  <p:hf sldNum="0" hd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758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185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744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65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154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019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5240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3538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6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12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89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618280003"/>
      </p:ext>
    </p:extLst>
  </p:cSld>
  <p:clrMapOvr>
    <a:masterClrMapping/>
  </p:clrMapOvr>
  <p:hf sldNum="0" hd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907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217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720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1455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398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249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978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673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0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865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9050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6214493"/>
      </p:ext>
    </p:extLst>
  </p:cSld>
  <p:clrMapOvr>
    <a:masterClrMapping/>
  </p:clrMapOvr>
  <p:hf sldNum="0" hd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454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58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9006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781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6750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357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7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5812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5656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920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919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627787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3C35-DFDE-47BE-80E5-A1DBE2F05769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85142-0C49-45CB-84B6-CAF78CB5DB8E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2248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2D8F-86D7-492D-93CD-C7284C130262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C744-6A09-4059-A333-94BAB4E6208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006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94E0-3C45-41A9-B2E5-7B834226AC6F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7265-60F2-4906-B764-CBD42F9248A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2103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9F85-0D84-4EF6-8848-7766CA6A8731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2A37-4761-416F-92E6-37F1FB1127AA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5200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010B-DCAF-4D00-AE11-94F8F7CBC22D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8E3FF-F1DA-48D0-99AC-5728D85392D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98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BFE1D-1C4A-4FAE-BCF1-BCD9F5B1A8CE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80A0-84A8-49B4-8128-2977AB62078E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734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BB5D-2C04-471A-8F50-C91B3D5BAEAB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2523-F0C5-45D1-A78E-69A1FF525C75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193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E0DEB-2D43-41EC-99E3-678E079E8945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7BA0-11F7-4204-994D-5B93C2F87C9E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695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90B8F-D817-4214-8787-138BCE775692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E2BD-2D75-4C52-91FA-1932261C9414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666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7084A-4F38-4CC7-9DA8-AD21A48157AB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D42D-F33C-4B4C-8C9A-F77BDE7C2AA6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388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893F5-E170-475B-BA9B-9D05FB1814DF}" type="slidenum">
              <a:rPr lang="sv-S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0715-C4DF-4247-9D54-E5C23E6A7A7F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7009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629420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9389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75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25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2756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5377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4337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632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9853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5904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7163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426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89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2792923"/>
      </p:ext>
    </p:extLst>
  </p:cSld>
  <p:clrMapOvr>
    <a:masterClrMapping/>
  </p:clrMapOvr>
  <p:hf sldNum="0" hdr="0" dt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21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9E285-8C5F-4F90-A746-E99902CAF33B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490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3914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4926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4146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3210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3762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7736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1720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0343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19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E6777-E126-4123-8A01-0D08418C9B72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89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39883017"/>
      </p:ext>
    </p:extLst>
  </p:cSld>
  <p:clrMapOvr>
    <a:masterClrMapping/>
  </p:clrMapOvr>
  <p:hf sldNum="0" hd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1172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5090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9717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337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6820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71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723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647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6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BAC10-2457-43DB-BB62-9D08F5FD11D3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6552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8160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89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527230786"/>
      </p:ext>
    </p:extLst>
  </p:cSld>
  <p:clrMapOvr>
    <a:masterClrMapping/>
  </p:clrMapOvr>
  <p:hf sldNum="0" hd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8200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0812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88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7885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1899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2413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03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61FD1-E8F9-4C2B-BB3E-515BC36455ED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673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872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223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6682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89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065114"/>
      </p:ext>
    </p:extLst>
  </p:cSld>
  <p:clrMapOvr>
    <a:masterClrMapping/>
  </p:clrMapOvr>
  <p:hf sldNum="0" hd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3103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1756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916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816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6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5F327-38FF-498B-AE62-B55E07C7F10A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1607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541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8534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2039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1162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3544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89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58595738"/>
      </p:ext>
    </p:extLst>
  </p:cSld>
  <p:clrMapOvr>
    <a:masterClrMapping/>
  </p:clrMapOvr>
  <p:hf sldNum="0" hd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7416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159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51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BC6A4-A7A4-475E-8F37-C7212F325AA7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8351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7780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2795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4232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0339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2212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781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4359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4" y="2962276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4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4747644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C4AF-8631-4BF2-851B-3939AEF0F89C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5977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9177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2530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736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49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7677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2158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391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1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9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4660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9" y="828676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>
                <a:solidFill>
                  <a:prstClr val="black"/>
                </a:solidFill>
              </a:rPr>
              <a:pPr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71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48ED4-0602-4A45-A0EB-BD14189ED3F6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909811382"/>
      </p:ext>
    </p:extLst>
  </p:cSld>
  <p:clrMapOvr>
    <a:masterClrMapping/>
  </p:clrMapOvr>
  <p:hf sldNum="0" hd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0450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008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43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144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261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120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7772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0532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04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D0050-9FCF-409A-AA2C-C171E67A4CC6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1646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63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7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7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DA1C-2D84-4893-B334-53C29827B070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485AE-1910-47FD-9A0C-9CBE92B287B1}" type="datetime1">
              <a:rPr lang="sv-SE" smtClean="0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54809924"/>
      </p:ext>
    </p:extLst>
  </p:cSld>
  <p:clrMapOvr>
    <a:masterClrMapping/>
  </p:clrMapOvr>
  <p:transition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7381-E6C2-49D5-A9EA-10003AC94871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3A87-8E8E-4DC2-A4B8-5D536E4945EA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37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D268-0C37-4A9F-A1E2-764F8839779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45CB7-2892-4FC4-A03A-AD2B16E456FA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EBC9-77BC-431F-9870-DBBE6B0DB785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0691-99BF-450C-A19D-C29C8D815181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0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6B0F-14E5-4F7C-8C18-2379BAF9CDB9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AA36-3C94-42F7-B539-E57FDC1CEBE9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97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D063-0B3E-4250-8959-120F9B4FF76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60738-7678-4B45-B870-214B6272FE9E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50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68CC-3966-4583-97BE-6B3BDA107B5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51E7-7ACB-4225-A553-DCB5CF462AAA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55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9F02-7F5D-42E8-B221-1775BD249F18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8962-FB6E-4DBF-B6DF-030169B58DF1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67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59CB-0670-4F84-BD1E-2F51E6510F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7303-9C21-4338-BEB3-F171132C849C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1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4ADF-8ADC-40D1-9B84-6794BA4A1A8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4A2F-DEEC-4508-83D6-90C67A960E30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19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7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7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C901D-E1F3-46BC-9447-524B1086D36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2D7D-104F-4358-9D9B-2579F9645B8C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B6C4-C21C-4D02-885B-C633293AAFA9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A533-4295-43EF-A3AF-DE26030500F7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3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757242" y="1722439"/>
            <a:ext cx="7634287" cy="4486275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E91-A61F-4CE1-8BC4-5528F0A76C45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CB63F-7DBB-431C-B899-BF0B5B6306F0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4755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757238" y="1722441"/>
            <a:ext cx="3740151" cy="21669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9789" y="1722441"/>
            <a:ext cx="3741737" cy="21669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757238" y="4041775"/>
            <a:ext cx="3740151" cy="21669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9789" y="4041775"/>
            <a:ext cx="3741737" cy="21669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02D6-4C8B-4A93-9776-15CB384309C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8884-BDCF-4C0A-85D5-8A4C5FED54DB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4167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5D36-AA4C-4DB9-91FB-61D75559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89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20160136"/>
      </p:ext>
    </p:extLst>
  </p:cSld>
  <p:clrMapOvr>
    <a:masterClrMapping/>
  </p:clrMapOvr>
  <p:transition/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E88E-62B6-4F81-A282-72187BCCAA6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EB78-3B99-42F8-8208-4E0554C89B06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02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5DEA-F37D-4E50-BED7-23F359898FEB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9C93-87C6-4ABC-9536-9F5FD1FA3B98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33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0BECF-AC66-4E01-B0CF-17C095CDEF21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D99CA-C63B-4FBC-A4F7-F326020173A8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95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8866-67E4-4017-A96A-ACB32DC612E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D796A-9CA4-423A-B84D-9CD79277AC09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64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67C5-B4D5-4E37-973F-FB54F362DEA5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630D8-EC40-41BB-8735-CEDE63D80723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7EE-488E-4CD3-ACE7-743610839F1B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9A95-6E86-48E8-856C-E4EF652ABF2A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87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9425E-0929-40DC-B90C-32D813FE1DE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1BE8-A294-43C0-BD8C-5C490931B706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026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4278-27B2-47B0-90C2-F8990313FD0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6CF20-09DC-41AE-B129-CF4515A71449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045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D283-9148-4C69-B3DC-D6E13A0985E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A799-67AC-4F2A-97BD-31BEA7D98FFC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770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7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7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F14A-8E1C-419D-8B90-B431576A736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C103F-7316-4439-9CA0-2DEF36F46062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74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218D9-EB4D-48F2-AA4E-D55ACF3A5AF9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4D6C-D855-4F8E-8D56-0CF0E4452D08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21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757242" y="1722439"/>
            <a:ext cx="7634287" cy="4486275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83A29-60F2-421A-9F0B-A05ACDA0FA5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13AD-3B5E-48AC-97AF-790CA223DDB0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95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757238" y="1722441"/>
            <a:ext cx="3740151" cy="21669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9789" y="1722441"/>
            <a:ext cx="3741737" cy="21669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757238" y="4041775"/>
            <a:ext cx="3740151" cy="21669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9789" y="4041775"/>
            <a:ext cx="3741737" cy="21669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3F0E-498A-4EB6-B642-1B49741AE52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3BA0-9308-4C85-B8F4-3FBE2869B513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0480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01829-382E-4C79-B2ED-8CA7D9C32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50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69427306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868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8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830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294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50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85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7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14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455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4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40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5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42" y="828677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9"/>
            <a:ext cx="3740151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39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6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6" y="6548439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1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5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3690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6" y="2962278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5" y="2338391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62588442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1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09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41"/>
            <a:ext cx="3740151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9" y="1722441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455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851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773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89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843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1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347BD319-C441-4740-BDB2-35E25C52CCE7}" type="datetimeFigureOut">
              <a:rPr lang="sv-SE" smtClean="0"/>
              <a:t>2017-01-20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2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9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2909" y="358523"/>
            <a:ext cx="5786947" cy="50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 to edit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62910" y="1346260"/>
            <a:ext cx="7726789" cy="46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</a:t>
            </a:r>
          </a:p>
          <a:p>
            <a:pPr lvl="1"/>
            <a:r>
              <a:rPr lang="de-DE" smtClean="0"/>
              <a:t>second</a:t>
            </a:r>
          </a:p>
          <a:p>
            <a:pPr lvl="2"/>
            <a:r>
              <a:rPr lang="de-DE" smtClean="0"/>
              <a:t>third</a:t>
            </a:r>
          </a:p>
          <a:p>
            <a:pPr lvl="3"/>
            <a:r>
              <a:rPr lang="de-DE" smtClean="0"/>
              <a:t>fourth</a:t>
            </a:r>
          </a:p>
          <a:p>
            <a:pPr lvl="4"/>
            <a:r>
              <a:rPr lang="de-DE" smtClean="0"/>
              <a:t>fifth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062909" y="6139516"/>
            <a:ext cx="6957096" cy="35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14179">
              <a:lnSpc>
                <a:spcPct val="100000"/>
              </a:lnSpc>
              <a:buFontTx/>
              <a:buNone/>
              <a:defRPr sz="1100" smtClean="0">
                <a:latin typeface="+mn-lt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Marcus Reckermann, International BALTEX Secretariat | BSSG Meeting #27, Warnemünde, 29-30 September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143536" y="6139516"/>
            <a:ext cx="646163" cy="35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4179">
              <a:lnSpc>
                <a:spcPct val="100000"/>
              </a:lnSpc>
              <a:buFontTx/>
              <a:buNone/>
              <a:defRPr sz="9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C0F8C-4226-4623-ABDC-DC430D69854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gray">
          <a:xfrm flipH="1">
            <a:off x="1524454" y="1061169"/>
            <a:ext cx="7265245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de-DE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gray">
          <a:xfrm flipH="1">
            <a:off x="354303" y="1061169"/>
            <a:ext cx="646163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de-DE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gray">
          <a:xfrm>
            <a:off x="1062910" y="1012215"/>
            <a:ext cx="3385561" cy="9791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A2E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7" name="Line 14"/>
          <p:cNvSpPr>
            <a:spLocks noChangeShapeType="1"/>
          </p:cNvSpPr>
          <p:nvPr/>
        </p:nvSpPr>
        <p:spPr bwMode="gray">
          <a:xfrm flipH="1">
            <a:off x="385526" y="6564271"/>
            <a:ext cx="8434037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de-DE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8" name="Picture 17" descr="HZG_RGB_72dpi_mitZusatz in E_80m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05" y="359964"/>
            <a:ext cx="1641196" cy="4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8"/>
          <p:cNvSpPr>
            <a:spLocks noChangeArrowheads="1"/>
          </p:cNvSpPr>
          <p:nvPr/>
        </p:nvSpPr>
        <p:spPr bwMode="gray">
          <a:xfrm>
            <a:off x="1052049" y="6623306"/>
            <a:ext cx="6957096" cy="16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 defTabSz="914179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>
                <a:solidFill>
                  <a:srgbClr val="000000"/>
                </a:solidFill>
                <a:latin typeface="Arial" pitchFamily="34" charset="0"/>
              </a:rPr>
              <a:t>www.baltex-research.eu</a:t>
            </a:r>
          </a:p>
        </p:txBody>
      </p:sp>
    </p:spTree>
    <p:extLst>
      <p:ext uri="{BB962C8B-B14F-4D97-AF65-F5344CB8AC3E}">
        <p14:creationId xmlns:p14="http://schemas.microsoft.com/office/powerpoint/2010/main" val="73569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/>
  <p:txStyles>
    <p:titleStyle>
      <a:lvl1pPr algn="l" defTabSz="914179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4179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4179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4179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Arial" charset="0"/>
        </a:defRPr>
      </a:lvl5pPr>
      <a:lvl6pPr marL="400736" algn="l" defTabSz="914179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Arial" charset="0"/>
        </a:defRPr>
      </a:lvl6pPr>
      <a:lvl7pPr marL="801472" algn="l" defTabSz="914179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Arial" charset="0"/>
        </a:defRPr>
      </a:lvl7pPr>
      <a:lvl8pPr marL="1202207" algn="l" defTabSz="914179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Arial" charset="0"/>
        </a:defRPr>
      </a:lvl8pPr>
      <a:lvl9pPr marL="1602943" algn="l" defTabSz="914179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00552" indent="-300552" algn="l" defTabSz="914179" rtl="0" eaLnBrk="0" fontAlgn="base" hangingPunct="0">
        <a:lnSpc>
          <a:spcPct val="120000"/>
        </a:lnSpc>
        <a:spcBef>
          <a:spcPct val="0"/>
        </a:spcBef>
        <a:spcAft>
          <a:spcPct val="0"/>
        </a:spcAft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90996" indent="-389604" algn="l" defTabSz="914179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cs typeface="+mn-cs"/>
        </a:defRPr>
      </a:lvl2pPr>
      <a:lvl3pPr marL="784774" indent="-392387" algn="l" defTabSz="914179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cs typeface="+mn-cs"/>
        </a:defRPr>
      </a:lvl3pPr>
      <a:lvl4pPr marL="1178553" indent="-392387" algn="l" defTabSz="914179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cs typeface="+mn-cs"/>
        </a:defRPr>
      </a:lvl4pPr>
      <a:lvl5pPr marL="1572331" indent="-392387" algn="l" defTabSz="914179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cs typeface="+mn-cs"/>
        </a:defRPr>
      </a:lvl5pPr>
      <a:lvl6pPr marL="1973067" indent="-392387" algn="l" defTabSz="914179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cs typeface="+mn-cs"/>
        </a:defRPr>
      </a:lvl6pPr>
      <a:lvl7pPr marL="2373803" indent="-392387" algn="l" defTabSz="914179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cs typeface="+mn-cs"/>
        </a:defRPr>
      </a:lvl7pPr>
      <a:lvl8pPr marL="2774539" indent="-392387" algn="l" defTabSz="914179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cs typeface="+mn-cs"/>
        </a:defRPr>
      </a:lvl8pPr>
      <a:lvl9pPr marL="3175275" indent="-392387" algn="l" defTabSz="914179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93779" algn="l"/>
          <a:tab pos="787557" algn="l"/>
          <a:tab pos="1181336" algn="l"/>
          <a:tab pos="1575114" algn="l"/>
        </a:tabLst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910FAA7C-B237-4748-BE38-63A50014E226}" type="datetime1">
              <a:rPr lang="sv-SE">
                <a:solidFill>
                  <a:srgbClr val="000000"/>
                </a:solidFill>
              </a:rPr>
              <a:pPr defTabSz="914400"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0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910FAA7C-B237-4748-BE38-63A50014E226}" type="datetime1">
              <a:rPr lang="sv-SE">
                <a:solidFill>
                  <a:srgbClr val="000000"/>
                </a:solidFill>
              </a:rPr>
              <a:pPr defTabSz="914400"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910FAA7C-B237-4748-BE38-63A50014E226}" type="datetime1">
              <a:rPr lang="sv-SE">
                <a:solidFill>
                  <a:srgbClr val="000000"/>
                </a:solidFill>
              </a:rPr>
              <a:pPr defTabSz="914400"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7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2017-01-20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sv-SE" alt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latin typeface="Arial Black" pitchFamily="34" charset="0"/>
                <a:cs typeface="+mn-cs"/>
              </a:defRPr>
            </a:lvl1pPr>
          </a:lstStyle>
          <a:p>
            <a:pPr defTabSz="9144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latin typeface="+mj-lt"/>
                <a:cs typeface="+mn-cs"/>
              </a:defRPr>
            </a:lvl1pPr>
          </a:lstStyle>
          <a:p>
            <a:pPr defTabSz="914400">
              <a:defRPr/>
            </a:pPr>
            <a:fld id="{26440AD6-19C4-4836-8594-E39913A8D982}" type="slidenum">
              <a:rPr lang="sv-SE">
                <a:solidFill>
                  <a:prstClr val="black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v-SE" altLang="sv-SE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31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latin typeface="Arial Black" pitchFamily="34" charset="0"/>
                <a:cs typeface="+mn-cs"/>
              </a:defRPr>
            </a:lvl1pPr>
          </a:lstStyle>
          <a:p>
            <a:pPr defTabSz="914400">
              <a:defRPr/>
            </a:pPr>
            <a:fld id="{0E7FF8F3-820F-4650-866A-DA2F1E418A5D}" type="datetimeFigureOut">
              <a:rPr lang="sv-SE">
                <a:solidFill>
                  <a:prstClr val="black"/>
                </a:solidFill>
              </a:rPr>
              <a:pPr defTabSz="914400">
                <a:defRPr/>
              </a:pPr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/>
            <a:fld id="{B6F15528-21DE-4FAA-801E-634DDDAF4B2B}" type="slidenum">
              <a:rPr lang="en-US">
                <a:solidFill>
                  <a:prstClr val="black"/>
                </a:solidFill>
              </a:rPr>
              <a:pPr defTabSz="914400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00"/>
              <a:t>1/20/2017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910FAA7C-B237-4748-BE38-63A50014E226}" type="datetime1">
              <a:rPr lang="sv-SE">
                <a:solidFill>
                  <a:srgbClr val="000000"/>
                </a:solidFill>
              </a:rPr>
              <a:pPr defTabSz="914400"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910FAA7C-B237-4748-BE38-63A50014E226}" type="datetime1">
              <a:rPr lang="sv-SE">
                <a:solidFill>
                  <a:srgbClr val="000000"/>
                </a:solidFill>
              </a:rPr>
              <a:pPr defTabSz="914400"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1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910FAA7C-B237-4748-BE38-63A50014E226}" type="datetime1">
              <a:rPr lang="sv-SE">
                <a:solidFill>
                  <a:srgbClr val="000000"/>
                </a:solidFill>
              </a:rPr>
              <a:pPr defTabSz="914400"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910FAA7C-B237-4748-BE38-63A50014E226}" type="datetime1">
              <a:rPr lang="sv-SE">
                <a:solidFill>
                  <a:srgbClr val="000000"/>
                </a:solidFill>
              </a:rPr>
              <a:pPr defTabSz="914400"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910FAA7C-B237-4748-BE38-63A50014E226}" type="datetime1">
              <a:rPr lang="sv-SE">
                <a:solidFill>
                  <a:srgbClr val="000000"/>
                </a:solidFill>
              </a:rPr>
              <a:pPr defTabSz="914400"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5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9" y="8286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9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endParaRPr lang="sv-SE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/>
            <a:fld id="{E560AB44-2D2E-436A-A514-8534E37AF1DB}" type="slidenum">
              <a:rPr lang="sv-SE">
                <a:solidFill>
                  <a:prstClr val="black"/>
                </a:solidFill>
              </a:rPr>
              <a:pPr defTabSz="914400"/>
              <a:t>‹Nr.›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defTabSz="914400"/>
            <a:fld id="{59011377-C0B4-4013-A1B3-4A1478B18CF0}" type="datetimeFigureOut">
              <a:rPr lang="sv-SE" smtClean="0">
                <a:solidFill>
                  <a:prstClr val="black"/>
                </a:solidFill>
              </a:rPr>
              <a:pPr defTabSz="914400"/>
              <a:t>2017-01-20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1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6E5B0D3A-C5F8-4F42-8499-51B6D631382B}" type="datetime1">
              <a:rPr lang="sv-SE" smtClean="0"/>
              <a:pPr/>
              <a:t>2017-01-20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2017-01-20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sv-SE" alt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  <a:latin typeface="Arial Black" pitchFamily="34" charset="0"/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04445-C3C9-47C5-BA57-AA742C37AB78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8" tIns="45704" rIns="91408" bIns="45704" anchor="ctr"/>
          <a:lstStyle>
            <a:lvl1pPr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Picture 10" descr="SMHI Logotype_svart_n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123CC-59F2-4BC3-84D1-629A477D756E}" type="datetime1">
              <a:rPr lang="sv-SE">
                <a:solidFill>
                  <a:srgbClr val="00000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2017-01-20</a:t>
            </a:fld>
            <a:endParaRPr lang="sv-SE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5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8" r:id="rId15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07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11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155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0750" indent="-228519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7790" indent="-228519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4829" indent="-228519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en-GB" altLang="sv-SE" smtClean="0"/>
          </a:p>
          <a:p>
            <a:pPr lvl="4"/>
            <a:endParaRPr lang="sv-SE" alt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  <a:latin typeface="Arial Black" pitchFamily="34" charset="0"/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4AF16-06C5-419F-983B-912D682034FB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8" tIns="45704" rIns="91408" bIns="45704" anchor="ctr"/>
          <a:lstStyle>
            <a:lvl1pPr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Picture 10" descr="SMHI Logotype_svart_n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699C8-94A9-47B6-B72A-B29C03B98099}" type="datetime1">
              <a:rPr lang="sv-SE">
                <a:solidFill>
                  <a:srgbClr val="00000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2017-01-20</a:t>
            </a:fld>
            <a:endParaRPr lang="sv-SE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2" r:id="rId15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07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11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155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0750" indent="-228519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7790" indent="-228519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4829" indent="-228519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5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0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42" y="828677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2" y="1722439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6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6" y="6548439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3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4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1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2017-01-20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7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2647" y="1212355"/>
            <a:ext cx="159346" cy="37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871" tIns="41013" rIns="78871" bIns="41013">
            <a:spAutoFit/>
          </a:bodyPr>
          <a:lstStyle>
            <a:lvl1pPr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1" y="23040"/>
            <a:ext cx="1126711" cy="11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179512" y="188640"/>
            <a:ext cx="7180104" cy="7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17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17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91417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91417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91417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00736" algn="l" defTabSz="914179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801472" algn="l" defTabSz="914179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202207" algn="l" defTabSz="914179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602943" algn="l" defTabSz="914179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2100" b="1" kern="0" smtClean="0">
                <a:solidFill>
                  <a:schemeClr val="accent1"/>
                </a:solidFill>
                <a:latin typeface="Candara" pitchFamily="34" charset="0"/>
              </a:rPr>
              <a:t>Baltic Earth lauched at the 7</a:t>
            </a:r>
            <a:r>
              <a:rPr lang="de-DE" sz="2100" b="1" kern="0" baseline="30000" smtClean="0">
                <a:solidFill>
                  <a:schemeClr val="accent1"/>
                </a:solidFill>
                <a:latin typeface="Candara" pitchFamily="34" charset="0"/>
              </a:rPr>
              <a:t>th</a:t>
            </a:r>
            <a:r>
              <a:rPr lang="de-DE" sz="2100" b="1" kern="0" smtClean="0">
                <a:solidFill>
                  <a:schemeClr val="accent1"/>
                </a:solidFill>
                <a:latin typeface="Candara" pitchFamily="34" charset="0"/>
              </a:rPr>
              <a:t> Study Conference on BALTEX, Borgholm, Öland, Sweden, 10-14 June 2013</a:t>
            </a:r>
            <a:endParaRPr lang="de-DE" sz="2100" b="1" kern="0" dirty="0">
              <a:solidFill>
                <a:schemeClr val="accent1"/>
              </a:solidFill>
              <a:latin typeface="Candara" pitchFamily="34" charset="0"/>
            </a:endParaRPr>
          </a:p>
        </p:txBody>
      </p:sp>
      <p:pic>
        <p:nvPicPr>
          <p:cNvPr id="17" name="Picture 2" descr="V:\BALTEX\POSTBALTEX\Logo\Final\PostBALTEX_logo_N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620"/>
            <a:ext cx="3869690" cy="5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4211960" y="1337620"/>
            <a:ext cx="412549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kern="0" dirty="0">
                <a:solidFill>
                  <a:schemeClr val="accent1"/>
                </a:solidFill>
                <a:latin typeface="+mn-lt"/>
              </a:rPr>
              <a:t>Vision of </a:t>
            </a:r>
            <a:r>
              <a:rPr lang="de-DE" b="1" kern="0" dirty="0" err="1">
                <a:solidFill>
                  <a:schemeClr val="accent1"/>
                </a:solidFill>
                <a:latin typeface="+mn-lt"/>
              </a:rPr>
              <a:t>the</a:t>
            </a:r>
            <a:r>
              <a:rPr lang="de-DE" b="1" kern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b="1" kern="0" dirty="0" err="1" smtClean="0">
                <a:solidFill>
                  <a:schemeClr val="accent1"/>
                </a:solidFill>
                <a:latin typeface="+mn-lt"/>
              </a:rPr>
              <a:t>programme</a:t>
            </a:r>
            <a:r>
              <a:rPr lang="de-DE" b="1" kern="0" dirty="0">
                <a:solidFill>
                  <a:srgbClr val="000000"/>
                </a:solidFill>
                <a:latin typeface="+mn-lt"/>
              </a:rPr>
              <a:t/>
            </a:r>
            <a:br>
              <a:rPr lang="de-DE" b="1" kern="0" dirty="0">
                <a:solidFill>
                  <a:srgbClr val="000000"/>
                </a:solidFill>
                <a:latin typeface="+mn-lt"/>
              </a:rPr>
            </a:br>
            <a:endParaRPr lang="de-DE" b="1" kern="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b="1" i="1" dirty="0">
                <a:solidFill>
                  <a:srgbClr val="000000"/>
                </a:solidFill>
                <a:latin typeface="+mn-lt"/>
              </a:rPr>
              <a:t>To achieve an improved Earth System understanding of the Baltic Sea region</a:t>
            </a:r>
          </a:p>
          <a:p>
            <a:pPr eaLnBrk="1" hangingPunct="1"/>
            <a:endParaRPr lang="de-DE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Platshållare för innehåll 2"/>
          <p:cNvSpPr txBox="1">
            <a:spLocks/>
          </p:cNvSpPr>
          <p:nvPr/>
        </p:nvSpPr>
        <p:spPr>
          <a:xfrm>
            <a:off x="4129212" y="2749736"/>
            <a:ext cx="4895810" cy="3565822"/>
          </a:xfrm>
          <a:prstGeom prst="rect">
            <a:avLst/>
          </a:prstGeom>
        </p:spPr>
        <p:txBody>
          <a:bodyPr lIns="80133" tIns="40067" rIns="80133" bIns="40067"/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59988" indent="-159988">
              <a:spcAft>
                <a:spcPts val="263"/>
              </a:spcAft>
              <a:buFont typeface="Arial" pitchFamily="34" charset="0"/>
              <a:buChar char="•"/>
              <a:tabLst/>
            </a:pPr>
            <a:r>
              <a:rPr lang="sv-SE" sz="1600" b="1" kern="0" dirty="0">
                <a:solidFill>
                  <a:srgbClr val="000000"/>
                </a:solidFill>
                <a:cs typeface="Times New Roman" pitchFamily="18" charset="0"/>
              </a:rPr>
              <a:t>Interdisciplinary</a:t>
            </a:r>
            <a:r>
              <a:rPr lang="sv-SE" sz="1600" kern="0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sv-SE" sz="1600" b="1" kern="0" dirty="0">
                <a:solidFill>
                  <a:srgbClr val="000000"/>
                </a:solidFill>
                <a:cs typeface="Times New Roman" pitchFamily="18" charset="0"/>
              </a:rPr>
              <a:t>international</a:t>
            </a:r>
            <a:r>
              <a:rPr lang="sv-SE" sz="1600" kern="0" dirty="0">
                <a:solidFill>
                  <a:srgbClr val="000000"/>
                </a:solidFill>
                <a:cs typeface="Times New Roman" pitchFamily="18" charset="0"/>
              </a:rPr>
              <a:t> collaboration </a:t>
            </a:r>
            <a:r>
              <a:rPr lang="sv-SE" sz="1600" kern="0" dirty="0" smtClean="0">
                <a:solidFill>
                  <a:srgbClr val="000000"/>
                </a:solidFill>
                <a:cs typeface="Times New Roman" pitchFamily="18" charset="0"/>
              </a:rPr>
              <a:t>(conferences</a:t>
            </a:r>
            <a:r>
              <a:rPr lang="sv-SE" sz="1600" kern="0" dirty="0">
                <a:solidFill>
                  <a:srgbClr val="000000"/>
                </a:solidFill>
                <a:cs typeface="Times New Roman" pitchFamily="18" charset="0"/>
              </a:rPr>
              <a:t>, workshops, </a:t>
            </a:r>
            <a:r>
              <a:rPr lang="sv-SE" sz="1600" kern="0" dirty="0" smtClean="0">
                <a:solidFill>
                  <a:srgbClr val="000000"/>
                </a:solidFill>
                <a:cs typeface="Times New Roman" pitchFamily="18" charset="0"/>
              </a:rPr>
              <a:t>joint projects etc</a:t>
            </a:r>
            <a:r>
              <a:rPr lang="sv-SE" sz="1600" kern="0" dirty="0">
                <a:solidFill>
                  <a:srgbClr val="000000"/>
                </a:solidFill>
                <a:cs typeface="Times New Roman" pitchFamily="18" charset="0"/>
              </a:rPr>
              <a:t>.)</a:t>
            </a:r>
          </a:p>
          <a:p>
            <a:pPr marL="159988" indent="-159988">
              <a:spcAft>
                <a:spcPts val="263"/>
              </a:spcAft>
              <a:buFont typeface="Arial" pitchFamily="34" charset="0"/>
              <a:buChar char="•"/>
              <a:tabLst/>
            </a:pPr>
            <a:r>
              <a:rPr lang="en-GB" sz="1600" b="1" kern="0" dirty="0">
                <a:solidFill>
                  <a:srgbClr val="000000"/>
                </a:solidFill>
                <a:cs typeface="Times New Roman" pitchFamily="18" charset="0"/>
              </a:rPr>
              <a:t>Holistic view</a:t>
            </a: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 on the Earth system of the Baltic Sea region, encompassing processes in the </a:t>
            </a:r>
            <a:r>
              <a:rPr lang="en-GB" sz="1600" b="1" kern="0" dirty="0">
                <a:solidFill>
                  <a:srgbClr val="000000"/>
                </a:solidFill>
                <a:cs typeface="Times New Roman" pitchFamily="18" charset="0"/>
              </a:rPr>
              <a:t>atmosphere</a:t>
            </a: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, on </a:t>
            </a:r>
            <a:r>
              <a:rPr lang="en-GB" sz="1600" b="1" kern="0" dirty="0">
                <a:solidFill>
                  <a:srgbClr val="000000"/>
                </a:solidFill>
                <a:cs typeface="Times New Roman" pitchFamily="18" charset="0"/>
              </a:rPr>
              <a:t>land</a:t>
            </a: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 and in the </a:t>
            </a:r>
            <a:r>
              <a:rPr lang="en-GB" sz="1600" b="1" kern="0" dirty="0">
                <a:solidFill>
                  <a:srgbClr val="000000"/>
                </a:solidFill>
                <a:cs typeface="Times New Roman" pitchFamily="18" charset="0"/>
              </a:rPr>
              <a:t>sea</a:t>
            </a: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 and also in the </a:t>
            </a:r>
            <a:r>
              <a:rPr lang="en-GB" sz="1600" b="1" kern="0" dirty="0" err="1">
                <a:solidFill>
                  <a:srgbClr val="000000"/>
                </a:solidFill>
                <a:cs typeface="Times New Roman" pitchFamily="18" charset="0"/>
              </a:rPr>
              <a:t>anthroposphere</a:t>
            </a:r>
            <a:endParaRPr lang="en-GB" sz="1600" b="1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spcAft>
                <a:spcPts val="263"/>
              </a:spcAft>
              <a:buFont typeface="Arial" pitchFamily="34" charset="0"/>
              <a:buChar char="•"/>
              <a:tabLst/>
            </a:pP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en-GB" sz="1600" b="1" kern="0" dirty="0">
                <a:solidFill>
                  <a:srgbClr val="000000"/>
                </a:solidFill>
                <a:cs typeface="Times New Roman" pitchFamily="18" charset="0"/>
              </a:rPr>
              <a:t>Service to society</a:t>
            </a: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” in the respect that </a:t>
            </a:r>
            <a:r>
              <a:rPr lang="en-GB" sz="1600" b="1" kern="0" dirty="0">
                <a:solidFill>
                  <a:srgbClr val="000000"/>
                </a:solidFill>
                <a:cs typeface="Times New Roman" pitchFamily="18" charset="0"/>
              </a:rPr>
              <a:t>thematic assessments</a:t>
            </a: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 provide an overview over knowledge gaps which need to be filled (e.g. by funded projects)</a:t>
            </a:r>
          </a:p>
          <a:p>
            <a:pPr marL="159988" indent="-159988">
              <a:spcAft>
                <a:spcPts val="263"/>
              </a:spcAft>
              <a:buFont typeface="Arial" pitchFamily="34" charset="0"/>
              <a:buChar char="•"/>
              <a:tabLst/>
            </a:pPr>
            <a:r>
              <a:rPr lang="en-GB" sz="1600" b="1" kern="0" dirty="0">
                <a:solidFill>
                  <a:srgbClr val="000000"/>
                </a:solidFill>
                <a:cs typeface="Times New Roman" pitchFamily="18" charset="0"/>
              </a:rPr>
              <a:t>Education</a:t>
            </a: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 (summer schools)</a:t>
            </a:r>
          </a:p>
          <a:p>
            <a:pPr marL="159988" indent="-159988">
              <a:spcAft>
                <a:spcPts val="263"/>
              </a:spcAft>
              <a:buFont typeface="Arial" pitchFamily="34" charset="0"/>
              <a:buChar char="•"/>
              <a:tabLst/>
            </a:pPr>
            <a:r>
              <a:rPr lang="en-GB" sz="1600" kern="0" dirty="0">
                <a:solidFill>
                  <a:srgbClr val="000000"/>
                </a:solidFill>
                <a:cs typeface="Times New Roman" pitchFamily="18" charset="0"/>
              </a:rPr>
              <a:t>Inherits the BALTEX network of scientists </a:t>
            </a:r>
            <a:r>
              <a:rPr lang="en-GB" sz="1600" kern="0">
                <a:solidFill>
                  <a:srgbClr val="000000"/>
                </a:solidFill>
                <a:cs typeface="Times New Roman" pitchFamily="18" charset="0"/>
              </a:rPr>
              <a:t>and </a:t>
            </a:r>
            <a:r>
              <a:rPr lang="en-GB" sz="1600" kern="0" smtClean="0">
                <a:solidFill>
                  <a:srgbClr val="000000"/>
                </a:solidFill>
                <a:cs typeface="Times New Roman" pitchFamily="18" charset="0"/>
              </a:rPr>
              <a:t>infrastructure</a:t>
            </a:r>
            <a:endParaRPr lang="sv-SE" sz="16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2647" y="1212355"/>
            <a:ext cx="159346" cy="37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871" tIns="41013" rIns="78871" bIns="41013">
            <a:spAutoFit/>
          </a:bodyPr>
          <a:lstStyle>
            <a:lvl1pPr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gray">
          <a:xfrm>
            <a:off x="523991" y="2711237"/>
            <a:ext cx="5786947" cy="31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91401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551681" y="594659"/>
            <a:ext cx="3744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>
                <a:solidFill>
                  <a:schemeClr val="accent1"/>
                </a:solidFill>
                <a:latin typeface="+mn-lt"/>
              </a:rPr>
              <a:t>Baltic Earth Infrastructure</a:t>
            </a: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471433" y="1238750"/>
            <a:ext cx="4176463" cy="4622176"/>
          </a:xfrm>
          <a:prstGeom prst="rect">
            <a:avLst/>
          </a:prstGeom>
        </p:spPr>
        <p:txBody>
          <a:bodyPr lIns="80133" tIns="40067" rIns="80133" bIns="40067"/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  <a:t>International 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Baltic Earth Secretariat </a:t>
            </a:r>
            <a: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at Helmholtz </a:t>
            </a:r>
            <a:r>
              <a:rPr lang="en-US" sz="1600" kern="0" dirty="0" err="1" smtClean="0">
                <a:solidFill>
                  <a:srgbClr val="000000"/>
                </a:solidFill>
                <a:cs typeface="Times New Roman" pitchFamily="18" charset="0"/>
              </a:rPr>
              <a:t>Zentrum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cs typeface="Times New Roman" pitchFamily="18" charset="0"/>
              </a:rPr>
              <a:t>Geesthacht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  <a:t>Baltic Earth Science 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Steering Group  </a:t>
            </a:r>
            <a: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  <a:t>(BESSG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) 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Excellent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, active “young” scientists; country balance, gender balance, discipline balance, institutional 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balance, 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currently 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19 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members 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buFont typeface="Arial" pitchFamily="34" charset="0"/>
              <a:buChar char="•"/>
              <a:tabLst/>
            </a:pPr>
            <a: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  <a:t>Working Groups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 installed for 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each GC plus</a:t>
            </a:r>
          </a:p>
          <a:p>
            <a:pPr marL="624649" lvl="1" indent="-311628">
              <a:buFont typeface="Courier New" pitchFamily="49" charset="0"/>
              <a:buChar char="o"/>
              <a:tabLst/>
            </a:pP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WG on Outreach and Communication</a:t>
            </a:r>
          </a:p>
          <a:p>
            <a:pPr marL="624649" lvl="1" indent="-311628">
              <a:buFont typeface="Courier New" pitchFamily="49" charset="0"/>
              <a:buChar char="o"/>
              <a:tabLst/>
            </a:pP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WG on Education</a:t>
            </a:r>
          </a:p>
          <a:p>
            <a:pPr marL="624649" lvl="1" indent="-311628">
              <a:buFont typeface="Courier New" pitchFamily="49" charset="0"/>
              <a:buChar char="o"/>
              <a:tabLst/>
            </a:pP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WG on the Utility of Regional Climate 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Models </a:t>
            </a:r>
            <a:endParaRPr lang="en-US" sz="1600" kern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624649" lvl="1" indent="-311628">
              <a:buFont typeface="Courier New" pitchFamily="49" charset="0"/>
              <a:buChar char="o"/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WG 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on the Assessment of Scenario Simulations for the Baltic 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Sea 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1960-2100</a:t>
            </a:r>
          </a:p>
          <a:p>
            <a:pPr marL="624649" lvl="1" indent="-311628">
              <a:buFont typeface="Courier New" pitchFamily="49" charset="0"/>
              <a:buChar char="o"/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WG on Regional Seas</a:t>
            </a:r>
          </a:p>
          <a:p>
            <a:pPr marL="313021" lvl="1" indent="0">
              <a:buNone/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292100" lvl="1" indent="-285750">
              <a:buFont typeface="Arial" panose="020B0604020202020204" pitchFamily="34" charset="0"/>
              <a:buChar char="•"/>
              <a:tabLst/>
            </a:pPr>
            <a: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  <a:t>Senior 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Advisory </a:t>
            </a:r>
            <a: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  <a:t>Board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1" y="23040"/>
            <a:ext cx="1126711" cy="11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latshållare för innehåll 2"/>
          <p:cNvSpPr txBox="1">
            <a:spLocks/>
          </p:cNvSpPr>
          <p:nvPr/>
        </p:nvSpPr>
        <p:spPr>
          <a:xfrm>
            <a:off x="4679140" y="3985920"/>
            <a:ext cx="3027837" cy="1096846"/>
          </a:xfrm>
          <a:prstGeom prst="rect">
            <a:avLst/>
          </a:prstGeom>
        </p:spPr>
        <p:txBody>
          <a:bodyPr lIns="80133" tIns="40067" rIns="80133" bIns="40067"/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tabLst/>
            </a:pPr>
            <a:r>
              <a:rPr lang="en-US" sz="1600" b="1" kern="0" smtClean="0">
                <a:solidFill>
                  <a:srgbClr val="000000"/>
                </a:solidFill>
                <a:cs typeface="Times New Roman" pitchFamily="18" charset="0"/>
              </a:rPr>
              <a:t>Anna 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Rutgersson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, Professor of Meteorology, Uppsala University, 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Sweden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61" y="1590648"/>
            <a:ext cx="993407" cy="15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61" y="4005065"/>
            <a:ext cx="929919" cy="98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4710125" y="627298"/>
            <a:ext cx="29154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>
                <a:solidFill>
                  <a:schemeClr val="accent1"/>
                </a:solidFill>
                <a:latin typeface="+mn-lt"/>
              </a:rPr>
              <a:t>BESSG chairs</a:t>
            </a:r>
            <a:endParaRPr lang="en-US" b="1" kern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Platshållare för innehåll 2"/>
          <p:cNvSpPr txBox="1">
            <a:spLocks/>
          </p:cNvSpPr>
          <p:nvPr/>
        </p:nvSpPr>
        <p:spPr>
          <a:xfrm>
            <a:off x="4601683" y="1590648"/>
            <a:ext cx="3027837" cy="1233217"/>
          </a:xfrm>
          <a:prstGeom prst="rect">
            <a:avLst/>
          </a:prstGeom>
        </p:spPr>
        <p:txBody>
          <a:bodyPr lIns="80133" tIns="40067" rIns="80133" bIns="40067"/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tabLst/>
            </a:pPr>
            <a:r>
              <a:rPr lang="en-US" sz="1600" b="1" kern="0" smtClean="0">
                <a:solidFill>
                  <a:srgbClr val="000000"/>
                </a:solidFill>
                <a:cs typeface="Times New Roman" pitchFamily="18" charset="0"/>
              </a:rPr>
              <a:t>Markus 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Meier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, Head of 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Physical Oceanography, Baltic Sea 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esearch Institute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, Germany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" name="Platshållare för innehåll 2"/>
          <p:cNvSpPr txBox="1">
            <a:spLocks/>
          </p:cNvSpPr>
          <p:nvPr/>
        </p:nvSpPr>
        <p:spPr>
          <a:xfrm>
            <a:off x="4679140" y="5403692"/>
            <a:ext cx="3027837" cy="861677"/>
          </a:xfrm>
          <a:prstGeom prst="rect">
            <a:avLst/>
          </a:prstGeom>
        </p:spPr>
        <p:txBody>
          <a:bodyPr lIns="80133" tIns="40067" rIns="80133" bIns="40067"/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Both 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have been active in BALTEX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1857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2644" y="1316456"/>
            <a:ext cx="159346" cy="26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871" tIns="41013" rIns="78871" bIns="41013">
            <a:spAutoFit/>
          </a:bodyPr>
          <a:lstStyle>
            <a:lvl1pPr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en-US" sz="1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364341" y="326012"/>
            <a:ext cx="76434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Members of the Baltic Earth Science Steering Group, as </a:t>
            </a:r>
            <a:r>
              <a:rPr lang="en-US" b="1" kern="0" smtClean="0">
                <a:solidFill>
                  <a:schemeClr val="accent1"/>
                </a:solidFill>
                <a:latin typeface="+mn-lt"/>
              </a:rPr>
              <a:t>of January 2017</a:t>
            </a:r>
            <a:endParaRPr lang="en-US" b="1" kern="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90" y="1"/>
            <a:ext cx="1126710" cy="11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4" y="912675"/>
            <a:ext cx="778833" cy="108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10" y="912675"/>
            <a:ext cx="802871" cy="108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60" y="916817"/>
            <a:ext cx="862811" cy="11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96" y="908735"/>
            <a:ext cx="848473" cy="109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40" y="892347"/>
            <a:ext cx="870091" cy="11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70" y="892347"/>
            <a:ext cx="847923" cy="11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78" y="2977815"/>
            <a:ext cx="939383" cy="109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86" y="2993947"/>
            <a:ext cx="821960" cy="109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70" y="3006196"/>
            <a:ext cx="847508" cy="10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7" y="2904202"/>
            <a:ext cx="775025" cy="10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14" y="2916959"/>
            <a:ext cx="765117" cy="10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43" y="4955878"/>
            <a:ext cx="793896" cy="106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30" y="4868434"/>
            <a:ext cx="808969" cy="11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34" y="4918280"/>
            <a:ext cx="798857" cy="106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26"/>
          <p:cNvSpPr/>
          <p:nvPr/>
        </p:nvSpPr>
        <p:spPr>
          <a:xfrm>
            <a:off x="310966" y="2092942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Juris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Aigars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Latvia</a:t>
            </a:r>
            <a:endParaRPr lang="de-DE" sz="1000" dirty="0"/>
          </a:p>
        </p:txBody>
      </p:sp>
      <p:sp>
        <p:nvSpPr>
          <p:cNvPr id="28" name="Rechteck 27"/>
          <p:cNvSpPr/>
          <p:nvPr/>
        </p:nvSpPr>
        <p:spPr>
          <a:xfrm>
            <a:off x="1507221" y="2105047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Franz Berger</a:t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Germany</a:t>
            </a:r>
            <a:endParaRPr lang="de-DE" sz="1000" dirty="0"/>
          </a:p>
        </p:txBody>
      </p:sp>
      <p:sp>
        <p:nvSpPr>
          <p:cNvPr id="29" name="Rechteck 28"/>
          <p:cNvSpPr/>
          <p:nvPr/>
        </p:nvSpPr>
        <p:spPr>
          <a:xfrm>
            <a:off x="2683905" y="2105045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000" b="1" kern="0" dirty="0" smtClean="0">
                <a:solidFill>
                  <a:srgbClr val="000000"/>
                </a:solidFill>
                <a:cs typeface="Times New Roman" pitchFamily="18" charset="0"/>
              </a:rPr>
              <a:t>Inga Dailidienė</a:t>
            </a:r>
            <a:endParaRPr lang="de-DE" sz="1000" b="1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Lithuania</a:t>
            </a:r>
            <a:endParaRPr lang="de-DE" sz="1000" dirty="0"/>
          </a:p>
        </p:txBody>
      </p:sp>
      <p:sp>
        <p:nvSpPr>
          <p:cNvPr id="31" name="Rechteck 30"/>
          <p:cNvSpPr/>
          <p:nvPr/>
        </p:nvSpPr>
        <p:spPr>
          <a:xfrm>
            <a:off x="4014022" y="2104929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Jari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Haapala</a:t>
            </a: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Finland</a:t>
            </a:r>
            <a:endParaRPr lang="de-DE" sz="1000" dirty="0"/>
          </a:p>
        </p:txBody>
      </p:sp>
      <p:sp>
        <p:nvSpPr>
          <p:cNvPr id="33" name="Rechteck 32"/>
          <p:cNvSpPr/>
          <p:nvPr/>
        </p:nvSpPr>
        <p:spPr>
          <a:xfrm>
            <a:off x="5237760" y="2108780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Karol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Kulinski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Poland</a:t>
            </a:r>
            <a:endParaRPr lang="de-DE" sz="1000" dirty="0"/>
          </a:p>
        </p:txBody>
      </p:sp>
      <p:sp>
        <p:nvSpPr>
          <p:cNvPr id="34" name="Rechteck 33"/>
          <p:cNvSpPr/>
          <p:nvPr/>
        </p:nvSpPr>
        <p:spPr>
          <a:xfrm>
            <a:off x="6435360" y="2108778"/>
            <a:ext cx="1175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Andreas Lehmann</a:t>
            </a:r>
          </a:p>
          <a:p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Germany</a:t>
            </a:r>
            <a:endParaRPr lang="de-DE" sz="1000" dirty="0"/>
          </a:p>
        </p:txBody>
      </p:sp>
      <p:sp>
        <p:nvSpPr>
          <p:cNvPr id="35" name="Rechteck 34"/>
          <p:cNvSpPr/>
          <p:nvPr/>
        </p:nvSpPr>
        <p:spPr>
          <a:xfrm>
            <a:off x="1443868" y="4180104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Kai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Myrberg</a:t>
            </a: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Finland</a:t>
            </a:r>
            <a:endParaRPr lang="de-DE" sz="1000" dirty="0"/>
          </a:p>
        </p:txBody>
      </p:sp>
      <p:sp>
        <p:nvSpPr>
          <p:cNvPr id="37" name="Rechteck 36"/>
          <p:cNvSpPr/>
          <p:nvPr/>
        </p:nvSpPr>
        <p:spPr>
          <a:xfrm>
            <a:off x="2714741" y="4212906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Anders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Omstedt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Sweden</a:t>
            </a:r>
            <a:endParaRPr lang="de-DE" sz="1000" dirty="0"/>
          </a:p>
        </p:txBody>
      </p:sp>
      <p:sp>
        <p:nvSpPr>
          <p:cNvPr id="38" name="Rechteck 37"/>
          <p:cNvSpPr/>
          <p:nvPr/>
        </p:nvSpPr>
        <p:spPr>
          <a:xfrm>
            <a:off x="4040813" y="4187779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Irina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Partasenok</a:t>
            </a: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Belarus</a:t>
            </a:r>
            <a:endParaRPr lang="de-DE" sz="1000" dirty="0"/>
          </a:p>
        </p:txBody>
      </p:sp>
      <p:sp>
        <p:nvSpPr>
          <p:cNvPr id="39" name="Rechteck 38"/>
          <p:cNvSpPr/>
          <p:nvPr/>
        </p:nvSpPr>
        <p:spPr>
          <a:xfrm>
            <a:off x="6491278" y="4125803"/>
            <a:ext cx="8771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smtClean="0">
                <a:solidFill>
                  <a:srgbClr val="000000"/>
                </a:solidFill>
                <a:cs typeface="Times New Roman" pitchFamily="18" charset="0"/>
              </a:rPr>
              <a:t>Marcus </a:t>
            </a:r>
            <a:br>
              <a:rPr lang="en-US" sz="1000" b="1" kern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1" kern="0" smtClean="0">
                <a:solidFill>
                  <a:srgbClr val="000000"/>
                </a:solidFill>
                <a:cs typeface="Times New Roman" pitchFamily="18" charset="0"/>
              </a:rPr>
              <a:t>Reckermann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Germany</a:t>
            </a:r>
            <a:endParaRPr lang="de-DE" sz="1000" dirty="0"/>
          </a:p>
        </p:txBody>
      </p:sp>
      <p:sp>
        <p:nvSpPr>
          <p:cNvPr id="40" name="Rechteck 39"/>
          <p:cNvSpPr/>
          <p:nvPr/>
        </p:nvSpPr>
        <p:spPr>
          <a:xfrm>
            <a:off x="7844881" y="4136508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Gregor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Rehder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Germany</a:t>
            </a:r>
            <a:endParaRPr lang="de-DE" sz="1000" dirty="0"/>
          </a:p>
        </p:txBody>
      </p:sp>
      <p:sp>
        <p:nvSpPr>
          <p:cNvPr id="41" name="Rechteck 40"/>
          <p:cNvSpPr/>
          <p:nvPr/>
        </p:nvSpPr>
        <p:spPr>
          <a:xfrm>
            <a:off x="2588861" y="6117065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Ben Smith</a:t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Sweden</a:t>
            </a:r>
            <a:endParaRPr lang="de-DE" sz="1000" dirty="0"/>
          </a:p>
        </p:txBody>
      </p:sp>
      <p:sp>
        <p:nvSpPr>
          <p:cNvPr id="42" name="Rechteck 41"/>
          <p:cNvSpPr/>
          <p:nvPr/>
        </p:nvSpPr>
        <p:spPr>
          <a:xfrm>
            <a:off x="3944430" y="6142454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Martin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Stendel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Denmark</a:t>
            </a:r>
            <a:endParaRPr lang="de-DE" sz="1000" dirty="0"/>
          </a:p>
        </p:txBody>
      </p:sp>
      <p:sp>
        <p:nvSpPr>
          <p:cNvPr id="44" name="Rechteck 43"/>
          <p:cNvSpPr/>
          <p:nvPr/>
        </p:nvSpPr>
        <p:spPr>
          <a:xfrm>
            <a:off x="6519579" y="6115174"/>
            <a:ext cx="113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>
                <a:solidFill>
                  <a:srgbClr val="000000"/>
                </a:solidFill>
                <a:cs typeface="Times New Roman" pitchFamily="18" charset="0"/>
              </a:rPr>
              <a:t>Sergey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Zhuravlev</a:t>
            </a:r>
            <a:endParaRPr lang="en-US" sz="1000" b="1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Russia</a:t>
            </a:r>
            <a:endParaRPr lang="de-DE" sz="1000" dirty="0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" y="2977817"/>
            <a:ext cx="683701" cy="108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hteck 46"/>
          <p:cNvSpPr/>
          <p:nvPr/>
        </p:nvSpPr>
        <p:spPr>
          <a:xfrm>
            <a:off x="338825" y="4172445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Markus Meier</a:t>
            </a:r>
          </a:p>
          <a:p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Germany</a:t>
            </a:r>
            <a:endParaRPr lang="de-DE" sz="1000" dirty="0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1" y="4891825"/>
            <a:ext cx="815302" cy="10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hteck 48"/>
          <p:cNvSpPr/>
          <p:nvPr/>
        </p:nvSpPr>
        <p:spPr>
          <a:xfrm>
            <a:off x="358854" y="6106091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>Anna </a:t>
            </a:r>
            <a:r>
              <a:rPr lang="en-US" sz="1000" b="1" kern="0" dirty="0" err="1" smtClean="0">
                <a:solidFill>
                  <a:srgbClr val="000000"/>
                </a:solidFill>
                <a:cs typeface="Times New Roman" pitchFamily="18" charset="0"/>
              </a:rPr>
              <a:t>Rutgersson</a:t>
            </a:r>
            <a: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1" kern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dirty="0" smtClean="0">
                <a:solidFill>
                  <a:srgbClr val="000000"/>
                </a:solidFill>
                <a:cs typeface="Times New Roman" pitchFamily="18" charset="0"/>
              </a:rPr>
              <a:t>Sweden</a:t>
            </a:r>
            <a:endParaRPr lang="de-DE" sz="1000" dirty="0"/>
          </a:p>
        </p:txBody>
      </p:sp>
      <p:pic>
        <p:nvPicPr>
          <p:cNvPr id="1026" name="Picture 2" descr="http://www.baltic.earth/material/be/photos/BESSG/PP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15" y="2941320"/>
            <a:ext cx="834542" cy="11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ltic.earth/material/be/photos/BESSG/CS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29" y="4903661"/>
            <a:ext cx="779217" cy="10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ltic.earth/material/be/photos/BESSG/RW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11" y="4867123"/>
            <a:ext cx="862898" cy="11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hteck 49"/>
          <p:cNvSpPr/>
          <p:nvPr/>
        </p:nvSpPr>
        <p:spPr>
          <a:xfrm>
            <a:off x="5261458" y="4187779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smtClean="0">
                <a:solidFill>
                  <a:srgbClr val="000000"/>
                </a:solidFill>
                <a:cs typeface="Times New Roman" pitchFamily="18" charset="0"/>
              </a:rPr>
              <a:t>Piia Post</a:t>
            </a:r>
            <a:r>
              <a:rPr lang="en-US" sz="1000" kern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kern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smtClean="0">
                <a:solidFill>
                  <a:srgbClr val="000000"/>
                </a:solidFill>
                <a:cs typeface="Times New Roman" pitchFamily="18" charset="0"/>
              </a:rPr>
              <a:t>Estonia</a:t>
            </a:r>
            <a:endParaRPr lang="de-DE" sz="1000" dirty="0"/>
          </a:p>
        </p:txBody>
      </p:sp>
      <p:sp>
        <p:nvSpPr>
          <p:cNvPr id="51" name="Rechteck 50"/>
          <p:cNvSpPr/>
          <p:nvPr/>
        </p:nvSpPr>
        <p:spPr>
          <a:xfrm>
            <a:off x="1519927" y="6106091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smtClean="0">
                <a:solidFill>
                  <a:srgbClr val="000000"/>
                </a:solidFill>
                <a:cs typeface="Times New Roman" pitchFamily="18" charset="0"/>
              </a:rPr>
              <a:t>Corinna Schrum</a:t>
            </a:r>
            <a:br>
              <a:rPr lang="en-US" sz="1000" b="1" kern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smtClean="0">
                <a:solidFill>
                  <a:srgbClr val="000000"/>
                </a:solidFill>
                <a:cs typeface="Times New Roman" pitchFamily="18" charset="0"/>
              </a:rPr>
              <a:t>Germany</a:t>
            </a:r>
            <a:endParaRPr lang="de-DE" sz="1000" dirty="0"/>
          </a:p>
        </p:txBody>
      </p:sp>
      <p:sp>
        <p:nvSpPr>
          <p:cNvPr id="52" name="Rechteck 51"/>
          <p:cNvSpPr/>
          <p:nvPr/>
        </p:nvSpPr>
        <p:spPr>
          <a:xfrm>
            <a:off x="5239514" y="6153739"/>
            <a:ext cx="821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kern="0" smtClean="0">
                <a:solidFill>
                  <a:srgbClr val="000000"/>
                </a:solidFill>
                <a:cs typeface="Times New Roman" pitchFamily="18" charset="0"/>
              </a:rPr>
              <a:t>Ralf Weisse</a:t>
            </a:r>
            <a:br>
              <a:rPr lang="en-US" sz="1000" b="1" kern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kern="0" smtClean="0">
                <a:solidFill>
                  <a:srgbClr val="000000"/>
                </a:solidFill>
                <a:cs typeface="Times New Roman" pitchFamily="18" charset="0"/>
              </a:rPr>
              <a:t>Germany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4055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2647" y="1212355"/>
            <a:ext cx="159346" cy="37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871" tIns="41013" rIns="78871" bIns="41013">
            <a:spAutoFit/>
          </a:bodyPr>
          <a:lstStyle>
            <a:lvl1pPr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gray">
          <a:xfrm>
            <a:off x="523991" y="2711237"/>
            <a:ext cx="5786947" cy="31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91401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323528" y="594658"/>
            <a:ext cx="3744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smtClean="0">
                <a:solidFill>
                  <a:schemeClr val="accent1"/>
                </a:solidFill>
                <a:latin typeface="+mn-lt"/>
              </a:rPr>
              <a:t>Grand Challenges and Science Plan</a:t>
            </a:r>
            <a:endParaRPr lang="en-US" b="1" kern="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1" y="23040"/>
            <a:ext cx="1126711" cy="11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4710125" y="627298"/>
            <a:ext cx="29154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smtClean="0">
                <a:solidFill>
                  <a:schemeClr val="accent1"/>
                </a:solidFill>
                <a:latin typeface="+mn-lt"/>
              </a:rPr>
              <a:t>Grand Challenges</a:t>
            </a:r>
            <a:endParaRPr lang="en-US" b="1" kern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" name="Platshållare för innehåll 2"/>
          <p:cNvSpPr txBox="1">
            <a:spLocks/>
          </p:cNvSpPr>
          <p:nvPr/>
        </p:nvSpPr>
        <p:spPr>
          <a:xfrm>
            <a:off x="107504" y="1020707"/>
            <a:ext cx="4387013" cy="4856566"/>
          </a:xfrm>
          <a:prstGeom prst="rect">
            <a:avLst/>
          </a:prstGeom>
        </p:spPr>
        <p:txBody>
          <a:bodyPr lIns="80133" tIns="40067" rIns="80133" bIns="40067"/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Flexible 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science plan 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with a continuously on-going definition of core research questions which are identified to be key scientific issues, so-called “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Grand Challenges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” (GCs)</a:t>
            </a:r>
          </a:p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New Grand Challenges will be identified at conferences and by using 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assessments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 of existing research by dedicated working groups. Grand Challenges are envisaged to be research foci for periods of about 3-4 years (then terminated or updated)</a:t>
            </a:r>
          </a:p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b="1" kern="0" dirty="0" smtClean="0">
                <a:solidFill>
                  <a:srgbClr val="000000"/>
                </a:solidFill>
                <a:cs typeface="Times New Roman" pitchFamily="18" charset="0"/>
              </a:rPr>
              <a:t>Communication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with stakeholders and research funding agencies to promote funding relevant for the 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Grand 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Challenges</a:t>
            </a:r>
          </a:p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Contributing to </a:t>
            </a:r>
            <a:r>
              <a:rPr lang="en-US" sz="1600" b="1" kern="0" smtClean="0">
                <a:solidFill>
                  <a:srgbClr val="000000"/>
                </a:solidFill>
                <a:cs typeface="Times New Roman" pitchFamily="18" charset="0"/>
              </a:rPr>
              <a:t>GEWEX/WCRP</a:t>
            </a:r>
            <a:endParaRPr lang="en-US" sz="16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9" name="Platshållare för innehåll 2"/>
          <p:cNvSpPr txBox="1">
            <a:spLocks/>
          </p:cNvSpPr>
          <p:nvPr/>
        </p:nvSpPr>
        <p:spPr>
          <a:xfrm>
            <a:off x="4572000" y="1020707"/>
            <a:ext cx="4335019" cy="5432629"/>
          </a:xfrm>
          <a:prstGeom prst="rect">
            <a:avLst/>
          </a:prstGeom>
        </p:spPr>
        <p:txBody>
          <a:bodyPr lIns="80133" tIns="40067" rIns="80133" bIns="40067"/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62770" indent="-162770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GC1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: Salinity dynamics </a:t>
            </a:r>
            <a:endParaRPr lang="en-US" sz="16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62770" indent="-162770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GC2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: Land-Sea 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biogeochemical 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linkages</a:t>
            </a:r>
            <a:endParaRPr lang="en-US" sz="16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62770" indent="-162770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GC3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: Natural hazards and extreme events </a:t>
            </a:r>
            <a:endParaRPr lang="en-US" sz="16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62770" indent="-162770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GC4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Sea level and coastal dynamics dynamics </a:t>
            </a:r>
            <a:endParaRPr lang="en-US" sz="16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62770" indent="-162770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GC5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: R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egional 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variability of water and 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energy </a:t>
            </a: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exchanges</a:t>
            </a:r>
          </a:p>
          <a:p>
            <a:pPr marL="162770" indent="-162770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GC6: Multiple </a:t>
            </a:r>
            <a:r>
              <a:rPr lang="en-US" sz="1600" kern="0">
                <a:solidFill>
                  <a:srgbClr val="000000"/>
                </a:solidFill>
                <a:cs typeface="Times New Roman" pitchFamily="18" charset="0"/>
              </a:rPr>
              <a:t>drivers of regional Earth system changes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sz="1600" b="1" kern="0" dirty="0">
                <a:solidFill>
                  <a:srgbClr val="000000"/>
                </a:solidFill>
                <a:cs typeface="Times New Roman" pitchFamily="18" charset="0"/>
              </a:rPr>
              <a:t>human impact </a:t>
            </a:r>
            <a:r>
              <a:rPr lang="en-US" sz="1600" kern="0" dirty="0">
                <a:solidFill>
                  <a:srgbClr val="000000"/>
                </a:solidFill>
                <a:cs typeface="Times New Roman" pitchFamily="18" charset="0"/>
              </a:rPr>
              <a:t>will be assessed at all levels, wherever possible and </a:t>
            </a: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rational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spcAft>
                <a:spcPts val="526"/>
              </a:spcAft>
              <a:tabLst/>
            </a:pP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spcAft>
                <a:spcPts val="526"/>
              </a:spcAft>
              <a:buFont typeface="Arial" pitchFamily="34" charset="0"/>
              <a:buChar char="•"/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Website  www.</a:t>
            </a:r>
            <a:r>
              <a:rPr lang="en-US" sz="1600" kern="0" smtClean="0">
                <a:solidFill>
                  <a:srgbClr val="FF0000"/>
                </a:solidFill>
                <a:cs typeface="Times New Roman" pitchFamily="18" charset="0"/>
              </a:rPr>
              <a:t>baltic.earth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buFont typeface="Arial" pitchFamily="34" charset="0"/>
              <a:buChar char="•"/>
              <a:tabLst/>
            </a:pP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facebook.com/</a:t>
            </a:r>
            <a:r>
              <a:rPr lang="en-US" sz="1600" kern="0" dirty="0" err="1" smtClean="0">
                <a:solidFill>
                  <a:srgbClr val="000000"/>
                </a:solidFill>
                <a:cs typeface="Times New Roman" pitchFamily="18" charset="0"/>
              </a:rPr>
              <a:t>BalticEarth</a:t>
            </a:r>
            <a:endParaRPr lang="en-US" sz="16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buFont typeface="Arial" pitchFamily="34" charset="0"/>
              <a:buChar char="•"/>
              <a:tabLst/>
            </a:pPr>
            <a:r>
              <a:rPr lang="en-US" sz="1600" kern="0" dirty="0" smtClean="0">
                <a:solidFill>
                  <a:srgbClr val="000000"/>
                </a:solidFill>
                <a:cs typeface="Times New Roman" pitchFamily="18" charset="0"/>
              </a:rPr>
              <a:t>twitter.com/</a:t>
            </a:r>
            <a:r>
              <a:rPr lang="en-US" sz="1600" kern="0" dirty="0" err="1" smtClean="0">
                <a:solidFill>
                  <a:srgbClr val="000000"/>
                </a:solidFill>
                <a:cs typeface="Times New Roman" pitchFamily="18" charset="0"/>
              </a:rPr>
              <a:t>BalticEarth</a:t>
            </a:r>
            <a:endParaRPr lang="en-US" sz="16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59988" indent="-159988">
              <a:buFont typeface="Arial" pitchFamily="34" charset="0"/>
              <a:buChar char="•"/>
              <a:tabLst/>
            </a:pPr>
            <a:r>
              <a:rPr lang="en-US" sz="1600" kern="0" smtClean="0">
                <a:solidFill>
                  <a:srgbClr val="000000"/>
                </a:solidFill>
                <a:cs typeface="Times New Roman" pitchFamily="18" charset="0"/>
              </a:rPr>
              <a:t>thebaccblog.blogspot.de</a:t>
            </a:r>
            <a:endParaRPr lang="en-US" sz="16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89" y="0"/>
            <a:ext cx="1126711" cy="11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:\BALTEX\POSTBALTEX\Logo\Final\PostBALTEX_logo_N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446"/>
            <a:ext cx="3869691" cy="5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627784" y="4993546"/>
            <a:ext cx="3960440" cy="1846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b="1" kern="0" dirty="0" smtClean="0">
                <a:solidFill>
                  <a:srgbClr val="000066"/>
                </a:solidFill>
                <a:latin typeface="Candara" pitchFamily="34" charset="0"/>
              </a:rPr>
              <a:t> </a:t>
            </a:r>
            <a:r>
              <a:rPr lang="en-US" sz="6000" b="1" kern="0" dirty="0" err="1" smtClean="0">
                <a:solidFill>
                  <a:srgbClr val="000066"/>
                </a:solidFill>
                <a:latin typeface="Candara" pitchFamily="34" charset="0"/>
              </a:rPr>
              <a:t>baltic.earth</a:t>
            </a:r>
            <a:r>
              <a:rPr lang="en-US" sz="6000" b="1" kern="0" dirty="0" smtClean="0">
                <a:solidFill>
                  <a:srgbClr val="000066"/>
                </a:solidFill>
                <a:latin typeface="Candara" pitchFamily="34" charset="0"/>
              </a:rPr>
              <a:t> </a:t>
            </a:r>
          </a:p>
          <a:p>
            <a:pPr eaLnBrk="1" hangingPunct="1"/>
            <a:endParaRPr lang="en-US" sz="6000" b="1" kern="0" dirty="0">
              <a:solidFill>
                <a:srgbClr val="0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I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HZG_PowerPoint">
  <a:themeElements>
    <a:clrScheme name="HZG_PowerPoint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98D4"/>
      </a:accent1>
      <a:accent2>
        <a:srgbClr val="5F5F5F"/>
      </a:accent2>
      <a:accent3>
        <a:srgbClr val="FFFFFF"/>
      </a:accent3>
      <a:accent4>
        <a:srgbClr val="000000"/>
      </a:accent4>
      <a:accent5>
        <a:srgbClr val="AACAE6"/>
      </a:accent5>
      <a:accent6>
        <a:srgbClr val="555555"/>
      </a:accent6>
      <a:hlink>
        <a:srgbClr val="B2B2B2"/>
      </a:hlink>
      <a:folHlink>
        <a:srgbClr val="DDDDDD"/>
      </a:folHlink>
    </a:clrScheme>
    <a:fontScheme name="HZG_PowerPoin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ZG_PowerPoint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8D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AACAE6"/>
        </a:accent5>
        <a:accent6>
          <a:srgbClr val="555555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SMHI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5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7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MHI - Vit">
  <a:themeElements>
    <a:clrScheme name="SMHI - 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MHI - Vit">
  <a:themeElements>
    <a:clrScheme name="SMHI - 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368</Words>
  <Application>Microsoft Office PowerPoint</Application>
  <PresentationFormat>Bildschirmpräsentation (4:3)</PresentationFormat>
  <Paragraphs>72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28</vt:i4>
      </vt:variant>
      <vt:variant>
        <vt:lpstr>Folientitel</vt:lpstr>
      </vt:variant>
      <vt:variant>
        <vt:i4>5</vt:i4>
      </vt:variant>
    </vt:vector>
  </HeadingPairs>
  <TitlesOfParts>
    <vt:vector size="33" baseType="lpstr">
      <vt:lpstr>SMHI-vit</vt:lpstr>
      <vt:lpstr>SMHI - Svart</vt:lpstr>
      <vt:lpstr>SMHI-PPT-vit</vt:lpstr>
      <vt:lpstr>1_SMHI - Svart</vt:lpstr>
      <vt:lpstr>SMHI - Vit</vt:lpstr>
      <vt:lpstr>1_SMHI - Vit</vt:lpstr>
      <vt:lpstr>2_SMHI - Svart</vt:lpstr>
      <vt:lpstr>3_SMHI - Svart</vt:lpstr>
      <vt:lpstr>4_SMHI - Svart</vt:lpstr>
      <vt:lpstr>5_SMHI - Svart</vt:lpstr>
      <vt:lpstr>6_SMHI - Svart</vt:lpstr>
      <vt:lpstr>7_SMHI - Svart</vt:lpstr>
      <vt:lpstr>8_SMHI - Svart</vt:lpstr>
      <vt:lpstr>9_SMHI - Svart</vt:lpstr>
      <vt:lpstr>HZG_PowerPoint</vt:lpstr>
      <vt:lpstr>10_SMHI - Svart</vt:lpstr>
      <vt:lpstr>11_SMHI - Svart</vt:lpstr>
      <vt:lpstr>12_SMHI - Svart</vt:lpstr>
      <vt:lpstr>13_SMHI - Svart</vt:lpstr>
      <vt:lpstr>Default Theme</vt:lpstr>
      <vt:lpstr>1_SMHI-vit</vt:lpstr>
      <vt:lpstr>14_SMHI - Svart</vt:lpstr>
      <vt:lpstr>15_SMHI - Svart</vt:lpstr>
      <vt:lpstr>16_SMHI - Svart</vt:lpstr>
      <vt:lpstr>17_SMHI - Svart</vt:lpstr>
      <vt:lpstr>18_SMHI - Svart</vt:lpstr>
      <vt:lpstr>1_Default Theme</vt:lpstr>
      <vt:lpstr>19_SMHI - Svart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Projected Baltic Sea ecosystem changes in future climates</dc:title>
  <dc:creator>Andersson Helén</dc:creator>
  <cp:lastModifiedBy>Marcus Reckermann</cp:lastModifiedBy>
  <cp:revision>330</cp:revision>
  <dcterms:created xsi:type="dcterms:W3CDTF">2011-09-14T17:31:08Z</dcterms:created>
  <dcterms:modified xsi:type="dcterms:W3CDTF">2017-01-20T13:35:11Z</dcterms:modified>
</cp:coreProperties>
</file>