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2" r:id="rId2"/>
  </p:sldIdLst>
  <p:sldSz cx="30279975" cy="42808525"/>
  <p:notesSz cx="7099300" cy="10234613"/>
  <p:defaultTextStyle>
    <a:defPPr>
      <a:defRPr lang="de-DE"/>
    </a:defPPr>
    <a:lvl1pPr algn="ctr" rtl="0" fontAlgn="base">
      <a:lnSpc>
        <a:spcPct val="120000"/>
      </a:lnSpc>
      <a:spcBef>
        <a:spcPct val="0"/>
      </a:spcBef>
      <a:spcAft>
        <a:spcPct val="0"/>
      </a:spcAft>
      <a:buFont typeface="Wingdings 3" pitchFamily="18" charset="2"/>
      <a:defRPr sz="3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lnSpc>
        <a:spcPct val="120000"/>
      </a:lnSpc>
      <a:spcBef>
        <a:spcPct val="0"/>
      </a:spcBef>
      <a:spcAft>
        <a:spcPct val="0"/>
      </a:spcAft>
      <a:buFont typeface="Wingdings 3" pitchFamily="18" charset="2"/>
      <a:defRPr sz="3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lnSpc>
        <a:spcPct val="120000"/>
      </a:lnSpc>
      <a:spcBef>
        <a:spcPct val="0"/>
      </a:spcBef>
      <a:spcAft>
        <a:spcPct val="0"/>
      </a:spcAft>
      <a:buFont typeface="Wingdings 3" pitchFamily="18" charset="2"/>
      <a:defRPr sz="3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lnSpc>
        <a:spcPct val="120000"/>
      </a:lnSpc>
      <a:spcBef>
        <a:spcPct val="0"/>
      </a:spcBef>
      <a:spcAft>
        <a:spcPct val="0"/>
      </a:spcAft>
      <a:buFont typeface="Wingdings 3" pitchFamily="18" charset="2"/>
      <a:defRPr sz="3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lnSpc>
        <a:spcPct val="120000"/>
      </a:lnSpc>
      <a:spcBef>
        <a:spcPct val="0"/>
      </a:spcBef>
      <a:spcAft>
        <a:spcPct val="0"/>
      </a:spcAft>
      <a:buFont typeface="Wingdings 3" pitchFamily="18" charset="2"/>
      <a:defRPr sz="3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452" autoAdjust="0"/>
    <p:restoredTop sz="94691" autoAdjust="0"/>
  </p:normalViewPr>
  <p:slideViewPr>
    <p:cSldViewPr>
      <p:cViewPr>
        <p:scale>
          <a:sx n="30" d="100"/>
          <a:sy n="30" d="100"/>
        </p:scale>
        <p:origin x="-1410" y="468"/>
      </p:cViewPr>
      <p:guideLst>
        <p:guide orient="horz" pos="7858"/>
        <p:guide orient="horz" pos="23626"/>
        <p:guide orient="horz" pos="692"/>
        <p:guide pos="17928"/>
        <p:guide pos="1146"/>
        <p:guide pos="18427"/>
        <p:guide pos="692"/>
        <p:guide pos="9310"/>
        <p:guide pos="976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7" d="100"/>
          <a:sy n="17" d="100"/>
        </p:scale>
        <p:origin x="-3144" y="-216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76464" cy="51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83" tIns="49490" rIns="98983" bIns="49490" numCol="1" anchor="t" anchorCtr="0" compatLnSpc="1">
            <a:prstTxWarp prst="textNoShape">
              <a:avLst/>
            </a:prstTxWarp>
          </a:bodyPr>
          <a:lstStyle>
            <a:lvl1pPr algn="l" defTabSz="989638">
              <a:lnSpc>
                <a:spcPct val="100000"/>
              </a:lnSpc>
              <a:buFontTx/>
              <a:buNone/>
              <a:defRPr sz="1100"/>
            </a:lvl1pPr>
          </a:lstStyle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327" y="0"/>
            <a:ext cx="3076464" cy="51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83" tIns="49490" rIns="98983" bIns="49490" numCol="1" anchor="t" anchorCtr="0" compatLnSpc="1">
            <a:prstTxWarp prst="textNoShape">
              <a:avLst/>
            </a:prstTxWarp>
          </a:bodyPr>
          <a:lstStyle>
            <a:lvl1pPr algn="r" defTabSz="989638">
              <a:lnSpc>
                <a:spcPct val="100000"/>
              </a:lnSpc>
              <a:buFontTx/>
              <a:buNone/>
              <a:defRPr sz="1100"/>
            </a:lvl1pPr>
          </a:lstStyle>
          <a:p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90750" y="766763"/>
            <a:ext cx="2717800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780" y="4861365"/>
            <a:ext cx="5679742" cy="460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83" tIns="49490" rIns="98983" bIns="494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721196"/>
            <a:ext cx="3076464" cy="51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83" tIns="49490" rIns="98983" bIns="49490" numCol="1" anchor="b" anchorCtr="0" compatLnSpc="1">
            <a:prstTxWarp prst="textNoShape">
              <a:avLst/>
            </a:prstTxWarp>
          </a:bodyPr>
          <a:lstStyle>
            <a:lvl1pPr algn="l" defTabSz="989638">
              <a:lnSpc>
                <a:spcPct val="100000"/>
              </a:lnSpc>
              <a:buFontTx/>
              <a:buNone/>
              <a:defRPr sz="1100"/>
            </a:lvl1pPr>
          </a:lstStyle>
          <a:p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327" y="9721196"/>
            <a:ext cx="3076464" cy="51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83" tIns="49490" rIns="98983" bIns="49490" numCol="1" anchor="b" anchorCtr="0" compatLnSpc="1">
            <a:prstTxWarp prst="textNoShape">
              <a:avLst/>
            </a:prstTxWarp>
          </a:bodyPr>
          <a:lstStyle>
            <a:lvl1pPr algn="r" defTabSz="989638">
              <a:lnSpc>
                <a:spcPct val="100000"/>
              </a:lnSpc>
              <a:buFontTx/>
              <a:buNone/>
              <a:defRPr sz="1100"/>
            </a:lvl1pPr>
          </a:lstStyle>
          <a:p>
            <a:fld id="{060BD0BF-252C-44DC-AD80-1264797CE9F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967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BD0BF-252C-44DC-AD80-1264797CE9F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07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1713" y="13298488"/>
            <a:ext cx="25736550" cy="91757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838" y="24258588"/>
            <a:ext cx="21196300" cy="109394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73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62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801138" y="5561013"/>
            <a:ext cx="6659562" cy="63388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819275" y="5561013"/>
            <a:ext cx="19829463" cy="63388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74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6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2363" y="27508200"/>
            <a:ext cx="25738137" cy="85026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2363" y="18143538"/>
            <a:ext cx="25738137" cy="93646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3340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19275" y="7754938"/>
            <a:ext cx="13244513" cy="4144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16188" y="7754938"/>
            <a:ext cx="13244512" cy="4144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30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51025" cy="713422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475" y="9582150"/>
            <a:ext cx="13377863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475" y="13576300"/>
            <a:ext cx="13377863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81288" y="9582150"/>
            <a:ext cx="13384212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81288" y="13576300"/>
            <a:ext cx="13384212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25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72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01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04975"/>
            <a:ext cx="9961563" cy="725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7988" y="1704975"/>
            <a:ext cx="16927512" cy="36534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475" y="8958263"/>
            <a:ext cx="9961563" cy="29281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28766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663" y="29965650"/>
            <a:ext cx="18167350" cy="3538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5663" y="3824288"/>
            <a:ext cx="18167350" cy="25685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5663" y="33504188"/>
            <a:ext cx="18167350" cy="502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638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819275" y="5561013"/>
            <a:ext cx="26641425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819275" y="7754938"/>
            <a:ext cx="26641425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gray">
          <a:xfrm flipH="1">
            <a:off x="1098550" y="4803775"/>
            <a:ext cx="2808287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gray">
          <a:xfrm>
            <a:off x="1819275" y="4624388"/>
            <a:ext cx="1007745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8" name="Picture 14" descr="_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520275" y="1054100"/>
            <a:ext cx="6732588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2pPr>
      <a:lvl3pPr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3pPr>
      <a:lvl4pPr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4pPr>
      <a:lvl5pPr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5pPr>
      <a:lvl6pPr marL="457200"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6pPr>
      <a:lvl7pPr marL="914400"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7pPr>
      <a:lvl8pPr marL="1371600"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8pPr>
      <a:lvl9pPr marL="1828800"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algn="l" defTabSz="4175125" rtl="0" fontAlgn="base">
        <a:lnSpc>
          <a:spcPct val="110000"/>
        </a:lnSpc>
        <a:spcBef>
          <a:spcPct val="0"/>
        </a:spcBef>
        <a:spcAft>
          <a:spcPct val="0"/>
        </a:spcAft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ea typeface="+mn-ea"/>
          <a:cs typeface="+mn-cs"/>
        </a:defRPr>
      </a:lvl1pPr>
      <a:lvl2pPr marL="1785938" indent="-17795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2pPr>
      <a:lvl3pPr marL="3584575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3pPr>
      <a:lvl4pPr marL="5383213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4pPr>
      <a:lvl5pPr marL="7181850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5pPr>
      <a:lvl6pPr marL="7639050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6pPr>
      <a:lvl7pPr marL="8096250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7pPr>
      <a:lvl8pPr marL="8553450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8pPr>
      <a:lvl9pPr marL="9010650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10.jpeg"/><Relationship Id="rId5" Type="http://schemas.openxmlformats.org/officeDocument/2006/relationships/image" Target="../media/image4.gif"/><Relationship Id="rId10" Type="http://schemas.openxmlformats.org/officeDocument/2006/relationships/image" Target="../media/image9.tiff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67" descr="BalticSeaBasin_nordic"/>
          <p:cNvPicPr>
            <a:picLocks noChangeAspect="1" noChangeArrowheads="1"/>
          </p:cNvPicPr>
          <p:nvPr/>
        </p:nvPicPr>
        <p:blipFill>
          <a:blip r:embed="rId3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9" y="-198138"/>
            <a:ext cx="30279975" cy="430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1078235" y="40567316"/>
            <a:ext cx="26388481" cy="1721668"/>
          </a:xfrm>
        </p:spPr>
        <p:txBody>
          <a:bodyPr/>
          <a:lstStyle/>
          <a:p>
            <a:pPr algn="ctr"/>
            <a:r>
              <a:rPr lang="en-US" sz="3200" dirty="0" smtClean="0">
                <a:latin typeface="Calibri" pitchFamily="34" charset="0"/>
              </a:rPr>
              <a:t>The </a:t>
            </a:r>
            <a:r>
              <a:rPr lang="en-US" sz="3200" dirty="0">
                <a:latin typeface="Calibri" pitchFamily="34" charset="0"/>
              </a:rPr>
              <a:t>International Baltic Earth Secretariat (IBES) is located at Helmholtz-</a:t>
            </a:r>
            <a:r>
              <a:rPr lang="en-US" sz="3200" dirty="0" err="1">
                <a:latin typeface="Calibri" pitchFamily="34" charset="0"/>
              </a:rPr>
              <a:t>Zentrum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 smtClean="0">
                <a:latin typeface="Calibri" pitchFamily="34" charset="0"/>
              </a:rPr>
              <a:t>Geesthacht</a:t>
            </a:r>
            <a:r>
              <a:rPr lang="en-US" sz="3200" dirty="0" smtClean="0">
                <a:latin typeface="Calibri" pitchFamily="34" charset="0"/>
              </a:rPr>
              <a:t> (Germany) </a:t>
            </a:r>
            <a:r>
              <a:rPr lang="en-US" sz="3200" dirty="0">
                <a:latin typeface="Calibri" pitchFamily="34" charset="0"/>
              </a:rPr>
              <a:t>as a focal support point for Baltic Earth.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/>
            </a:r>
            <a:br>
              <a:rPr lang="en-US" sz="3200" dirty="0" smtClean="0">
                <a:latin typeface="Calibri" pitchFamily="34" charset="0"/>
              </a:rPr>
            </a:br>
            <a:r>
              <a:rPr lang="en-US" sz="4000" b="1" dirty="0" err="1" smtClean="0">
                <a:solidFill>
                  <a:schemeClr val="accent1"/>
                </a:solidFill>
                <a:latin typeface="Calibri" pitchFamily="34" charset="0"/>
              </a:rPr>
              <a:t>baltic.earth</a:t>
            </a:r>
            <a:endParaRPr lang="en-US" sz="40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083203" y="737966"/>
            <a:ext cx="20950760" cy="34563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5000" smtClean="0">
                <a:solidFill>
                  <a:srgbClr val="000066"/>
                </a:solidFill>
                <a:latin typeface="Candara" panose="020E0502030303020204" pitchFamily="34" charset="0"/>
              </a:rPr>
              <a:t>Baltic Earth</a:t>
            </a:r>
            <a:r>
              <a:rPr lang="de-DE" sz="8000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de-DE" sz="800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de-DE" sz="8000" smtClean="0">
                <a:solidFill>
                  <a:srgbClr val="002060"/>
                </a:solidFill>
                <a:latin typeface="Candara" panose="020E0502030303020204" pitchFamily="34" charset="0"/>
              </a:rPr>
              <a:t>Earth System Science for the Baltic Sea Region</a:t>
            </a:r>
            <a:endParaRPr lang="de-DE" sz="80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gray">
          <a:xfrm>
            <a:off x="1078236" y="8615943"/>
            <a:ext cx="27748000" cy="2982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/>
          <a:lstStyle/>
          <a:p>
            <a:pPr algn="l" defTabSz="4175125">
              <a:spcAft>
                <a:spcPct val="60000"/>
              </a:spcAft>
              <a:tabLst>
                <a:tab pos="895350" algn="l"/>
              </a:tabLst>
            </a:pPr>
            <a:r>
              <a:rPr lang="de-DE" sz="4000" b="1" dirty="0" err="1" smtClean="0">
                <a:latin typeface="Calibri" pitchFamily="34" charset="0"/>
              </a:rPr>
              <a:t>Extending</a:t>
            </a:r>
            <a:r>
              <a:rPr lang="de-DE" sz="4000" b="1" dirty="0" smtClean="0">
                <a:latin typeface="Calibri" pitchFamily="34" charset="0"/>
              </a:rPr>
              <a:t> </a:t>
            </a:r>
            <a:r>
              <a:rPr lang="de-DE" sz="4000" b="1" dirty="0" err="1" smtClean="0">
                <a:latin typeface="Calibri" pitchFamily="34" charset="0"/>
              </a:rPr>
              <a:t>the</a:t>
            </a:r>
            <a:r>
              <a:rPr lang="de-DE" sz="4000" b="1" dirty="0" smtClean="0">
                <a:latin typeface="Calibri" pitchFamily="34" charset="0"/>
              </a:rPr>
              <a:t> </a:t>
            </a:r>
            <a:r>
              <a:rPr lang="de-DE" sz="4000" b="1" dirty="0" err="1" smtClean="0">
                <a:latin typeface="Calibri" pitchFamily="34" charset="0"/>
              </a:rPr>
              <a:t>knowledge</a:t>
            </a:r>
            <a:r>
              <a:rPr lang="de-DE" sz="4000" b="1" dirty="0" smtClean="0">
                <a:latin typeface="Calibri" pitchFamily="34" charset="0"/>
              </a:rPr>
              <a:t> </a:t>
            </a:r>
            <a:r>
              <a:rPr lang="de-DE" sz="4000" b="1" dirty="0" err="1" smtClean="0">
                <a:latin typeface="Calibri" pitchFamily="34" charset="0"/>
              </a:rPr>
              <a:t>of</a:t>
            </a:r>
            <a:r>
              <a:rPr lang="de-DE" sz="4000" b="1" dirty="0" smtClean="0">
                <a:latin typeface="Calibri" pitchFamily="34" charset="0"/>
              </a:rPr>
              <a:t> </a:t>
            </a:r>
            <a:r>
              <a:rPr lang="de-DE" sz="4000" b="1" dirty="0" err="1" smtClean="0">
                <a:latin typeface="Calibri" pitchFamily="34" charset="0"/>
              </a:rPr>
              <a:t>the</a:t>
            </a:r>
            <a:r>
              <a:rPr lang="de-DE" sz="4000" b="1" dirty="0" smtClean="0">
                <a:latin typeface="Calibri" pitchFamily="34" charset="0"/>
              </a:rPr>
              <a:t> regional Earth </a:t>
            </a:r>
            <a:r>
              <a:rPr lang="de-DE" sz="4000" b="1" dirty="0" err="1" smtClean="0">
                <a:latin typeface="Calibri" pitchFamily="34" charset="0"/>
              </a:rPr>
              <a:t>system</a:t>
            </a:r>
            <a:r>
              <a:rPr lang="de-DE" sz="4000" b="1" dirty="0" smtClean="0">
                <a:latin typeface="Calibri" pitchFamily="34" charset="0"/>
              </a:rPr>
              <a:t> in </a:t>
            </a:r>
            <a:r>
              <a:rPr lang="de-DE" sz="4000" b="1" dirty="0" err="1" smtClean="0">
                <a:latin typeface="Calibri" pitchFamily="34" charset="0"/>
              </a:rPr>
              <a:t>the</a:t>
            </a:r>
            <a:r>
              <a:rPr lang="de-DE" sz="4000" b="1" dirty="0" smtClean="0">
                <a:latin typeface="Calibri" pitchFamily="34" charset="0"/>
              </a:rPr>
              <a:t> Baltic </a:t>
            </a:r>
            <a:r>
              <a:rPr lang="de-DE" sz="4000" b="1" dirty="0" err="1" smtClean="0">
                <a:latin typeface="Calibri" pitchFamily="34" charset="0"/>
              </a:rPr>
              <a:t>Sea</a:t>
            </a:r>
            <a:r>
              <a:rPr lang="de-DE" sz="4000" b="1" dirty="0" smtClean="0">
                <a:latin typeface="Calibri" pitchFamily="34" charset="0"/>
              </a:rPr>
              <a:t> </a:t>
            </a:r>
            <a:r>
              <a:rPr lang="de-DE" sz="4000" b="1" dirty="0" err="1" smtClean="0">
                <a:latin typeface="Calibri" pitchFamily="34" charset="0"/>
              </a:rPr>
              <a:t>region</a:t>
            </a:r>
            <a:endParaRPr lang="de-DE" sz="4000" b="1" dirty="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>
                <a:latin typeface="Calibri" pitchFamily="34" charset="0"/>
              </a:rPr>
              <a:t>The </a:t>
            </a:r>
            <a:r>
              <a:rPr lang="en-US" sz="3600" dirty="0" smtClean="0">
                <a:latin typeface="Calibri" pitchFamily="34" charset="0"/>
              </a:rPr>
              <a:t>goal of </a:t>
            </a:r>
            <a:r>
              <a:rPr lang="en-US" sz="3600" dirty="0">
                <a:latin typeface="Calibri" pitchFamily="34" charset="0"/>
              </a:rPr>
              <a:t>Baltic Earth is </a:t>
            </a:r>
            <a:r>
              <a:rPr lang="en-US" sz="3600" dirty="0" smtClean="0">
                <a:latin typeface="Calibri" pitchFamily="34" charset="0"/>
              </a:rPr>
              <a:t>to </a:t>
            </a:r>
            <a:r>
              <a:rPr lang="en-US" sz="3600" dirty="0">
                <a:latin typeface="Calibri" pitchFamily="34" charset="0"/>
              </a:rPr>
              <a:t>achieve an improved Earth system understanding of the Baltic Sea </a:t>
            </a:r>
            <a:r>
              <a:rPr lang="en-US" sz="3600" dirty="0" smtClean="0">
                <a:latin typeface="Calibri" pitchFamily="34" charset="0"/>
              </a:rPr>
              <a:t>region.</a:t>
            </a:r>
            <a:br>
              <a:rPr lang="en-US" sz="3600" dirty="0" smtClean="0">
                <a:latin typeface="Calibri" pitchFamily="34" charset="0"/>
              </a:rPr>
            </a:br>
            <a:r>
              <a:rPr lang="en-US" sz="3600" dirty="0" smtClean="0">
                <a:latin typeface="Calibri" pitchFamily="34" charset="0"/>
              </a:rPr>
              <a:t>Baltic Earth is </a:t>
            </a:r>
            <a:r>
              <a:rPr lang="en-US" sz="3600" dirty="0">
                <a:latin typeface="Calibri" pitchFamily="34" charset="0"/>
              </a:rPr>
              <a:t>the successor to </a:t>
            </a:r>
            <a:r>
              <a:rPr lang="en-US" sz="3600" dirty="0" smtClean="0">
                <a:latin typeface="Calibri" pitchFamily="34" charset="0"/>
              </a:rPr>
              <a:t>BALTEX that was </a:t>
            </a:r>
            <a:r>
              <a:rPr lang="en-US" sz="3600" dirty="0">
                <a:latin typeface="Calibri" pitchFamily="34" charset="0"/>
              </a:rPr>
              <a:t>terminated in June 2013 after 20 years and two </a:t>
            </a:r>
            <a:endParaRPr lang="en-US" sz="3600" dirty="0" smtClean="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successful phases</a:t>
            </a:r>
            <a:r>
              <a:rPr lang="en-US" sz="3600" dirty="0">
                <a:latin typeface="Calibri" pitchFamily="34" charset="0"/>
              </a:rPr>
              <a:t>. The research </a:t>
            </a:r>
            <a:r>
              <a:rPr lang="en-US" sz="3600" dirty="0" smtClean="0">
                <a:latin typeface="Calibri" pitchFamily="34" charset="0"/>
              </a:rPr>
              <a:t>components of </a:t>
            </a:r>
            <a:r>
              <a:rPr lang="en-US" sz="3600" dirty="0">
                <a:latin typeface="Calibri" pitchFamily="34" charset="0"/>
              </a:rPr>
              <a:t>BALTEX continue to be relevant, but </a:t>
            </a:r>
            <a:r>
              <a:rPr lang="en-US" sz="3600" dirty="0" smtClean="0">
                <a:latin typeface="Calibri" pitchFamily="34" charset="0"/>
              </a:rPr>
              <a:t>now have a more </a:t>
            </a: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holistic </a:t>
            </a:r>
            <a:r>
              <a:rPr lang="en-US" sz="3600" dirty="0" smtClean="0">
                <a:latin typeface="Calibri" pitchFamily="34" charset="0"/>
              </a:rPr>
              <a:t>focus encompassing </a:t>
            </a:r>
            <a:r>
              <a:rPr lang="en-US" sz="3600" dirty="0">
                <a:latin typeface="Calibri" pitchFamily="34" charset="0"/>
              </a:rPr>
              <a:t>processes in the </a:t>
            </a:r>
            <a:r>
              <a:rPr lang="en-US" sz="3600" b="1" dirty="0">
                <a:solidFill>
                  <a:schemeClr val="accent1"/>
                </a:solidFill>
                <a:latin typeface="Calibri" pitchFamily="34" charset="0"/>
              </a:rPr>
              <a:t>atmosphere</a:t>
            </a:r>
            <a:r>
              <a:rPr lang="en-US" sz="3600" dirty="0">
                <a:latin typeface="Calibri" pitchFamily="34" charset="0"/>
              </a:rPr>
              <a:t>, </a:t>
            </a:r>
            <a:r>
              <a:rPr lang="en-US" sz="3600" dirty="0" smtClean="0">
                <a:latin typeface="Calibri" pitchFamily="34" charset="0"/>
              </a:rPr>
              <a:t>on </a:t>
            </a:r>
            <a:r>
              <a:rPr lang="en-US" sz="3600" b="1" dirty="0">
                <a:solidFill>
                  <a:schemeClr val="accent1"/>
                </a:solidFill>
                <a:latin typeface="Calibri" pitchFamily="34" charset="0"/>
              </a:rPr>
              <a:t>land</a:t>
            </a:r>
            <a:r>
              <a:rPr lang="en-US" sz="3600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3600" dirty="0">
                <a:latin typeface="Calibri" pitchFamily="34" charset="0"/>
              </a:rPr>
              <a:t>and in the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sea</a:t>
            </a:r>
            <a:r>
              <a:rPr lang="en-US" sz="3600" dirty="0" smtClean="0">
                <a:latin typeface="Calibri" pitchFamily="34" charset="0"/>
              </a:rPr>
              <a:t>, as well as processes </a:t>
            </a: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and impacts related to the </a:t>
            </a:r>
            <a:r>
              <a:rPr lang="en-US" sz="3600" b="1" dirty="0" err="1" smtClean="0">
                <a:solidFill>
                  <a:schemeClr val="accent1"/>
                </a:solidFill>
                <a:latin typeface="Calibri" pitchFamily="34" charset="0"/>
              </a:rPr>
              <a:t>anthroposphere</a:t>
            </a:r>
            <a:r>
              <a:rPr lang="en-US" sz="3600" dirty="0" smtClean="0">
                <a:latin typeface="Calibri" pitchFamily="34" charset="0"/>
              </a:rPr>
              <a:t>.</a:t>
            </a:r>
            <a:r>
              <a:rPr lang="en-US" sz="3600" dirty="0" smtClean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3600" dirty="0" smtClean="0">
                <a:latin typeface="Calibri" pitchFamily="34" charset="0"/>
              </a:rPr>
              <a:t>Specific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interdisciplinary</a:t>
            </a:r>
            <a:r>
              <a:rPr lang="en-US" sz="3600" dirty="0" smtClean="0">
                <a:latin typeface="Calibri" pitchFamily="34" charset="0"/>
              </a:rPr>
              <a:t> research challenges have been </a:t>
            </a: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formulated </a:t>
            </a:r>
            <a:r>
              <a:rPr lang="en-US" sz="3600" dirty="0">
                <a:latin typeface="Calibri" pitchFamily="34" charset="0"/>
              </a:rPr>
              <a:t>by </a:t>
            </a:r>
            <a:r>
              <a:rPr lang="en-US" sz="3600" dirty="0" smtClean="0">
                <a:latin typeface="Calibri" pitchFamily="34" charset="0"/>
              </a:rPr>
              <a:t>the Baltic Earth Interim Science Steering Group in 2013, to </a:t>
            </a:r>
            <a:r>
              <a:rPr lang="en-US" sz="3600" dirty="0">
                <a:latin typeface="Calibri" pitchFamily="34" charset="0"/>
              </a:rPr>
              <a:t>be </a:t>
            </a:r>
            <a:r>
              <a:rPr lang="en-US" sz="3600" dirty="0" smtClean="0">
                <a:latin typeface="Calibri" pitchFamily="34" charset="0"/>
              </a:rPr>
              <a:t>approached by </a:t>
            </a:r>
            <a:r>
              <a:rPr lang="en-US" sz="3600" dirty="0">
                <a:latin typeface="Calibri" pitchFamily="34" charset="0"/>
              </a:rPr>
              <a:t>the </a:t>
            </a:r>
            <a:r>
              <a:rPr lang="en-US" sz="3600" dirty="0" smtClean="0">
                <a:latin typeface="Calibri" pitchFamily="34" charset="0"/>
              </a:rPr>
              <a:t>new </a:t>
            </a: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err="1" smtClean="0">
                <a:latin typeface="Calibri" pitchFamily="34" charset="0"/>
              </a:rPr>
              <a:t>programme</a:t>
            </a:r>
            <a:r>
              <a:rPr lang="en-US" sz="3600" dirty="0" smtClean="0">
                <a:latin typeface="Calibri" pitchFamily="34" charset="0"/>
              </a:rPr>
              <a:t> </a:t>
            </a:r>
            <a:r>
              <a:rPr lang="en-US" sz="3600" dirty="0">
                <a:latin typeface="Calibri" pitchFamily="34" charset="0"/>
              </a:rPr>
              <a:t>in the </a:t>
            </a:r>
            <a:r>
              <a:rPr lang="en-US" sz="3600" dirty="0" smtClean="0">
                <a:latin typeface="Calibri" pitchFamily="34" charset="0"/>
              </a:rPr>
              <a:t>coming </a:t>
            </a:r>
            <a:r>
              <a:rPr lang="en-US" sz="3600" dirty="0">
                <a:latin typeface="Calibri" pitchFamily="34" charset="0"/>
              </a:rPr>
              <a:t>years. </a:t>
            </a:r>
            <a:r>
              <a:rPr lang="en-US" sz="3600" dirty="0" smtClean="0">
                <a:latin typeface="Calibri" pitchFamily="34" charset="0"/>
              </a:rPr>
              <a:t>The </a:t>
            </a:r>
            <a:r>
              <a:rPr lang="en-US" sz="3600" dirty="0">
                <a:latin typeface="Calibri" pitchFamily="34" charset="0"/>
              </a:rPr>
              <a:t>continuity in basic </a:t>
            </a:r>
            <a:r>
              <a:rPr lang="en-US" sz="3600" dirty="0" smtClean="0">
                <a:latin typeface="Calibri" pitchFamily="34" charset="0"/>
              </a:rPr>
              <a:t>research </a:t>
            </a:r>
            <a:r>
              <a:rPr lang="en-US" sz="3600" dirty="0">
                <a:latin typeface="Calibri" pitchFamily="34" charset="0"/>
              </a:rPr>
              <a:t>fields, </a:t>
            </a:r>
            <a:r>
              <a:rPr lang="en-US" sz="3600" dirty="0" smtClean="0">
                <a:latin typeface="Calibri" pitchFamily="34" charset="0"/>
              </a:rPr>
              <a:t>structure </a:t>
            </a:r>
            <a:r>
              <a:rPr lang="en-US" sz="3600" dirty="0">
                <a:latin typeface="Calibri" pitchFamily="34" charset="0"/>
              </a:rPr>
              <a:t>(secretariat, </a:t>
            </a:r>
            <a:endParaRPr lang="en-US" sz="3600" dirty="0" smtClean="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conferences</a:t>
            </a:r>
            <a:r>
              <a:rPr lang="en-US" sz="3600" dirty="0">
                <a:latin typeface="Calibri" pitchFamily="34" charset="0"/>
              </a:rPr>
              <a:t>, publications) </a:t>
            </a:r>
            <a:r>
              <a:rPr lang="en-US" sz="3600" dirty="0" smtClean="0">
                <a:latin typeface="Calibri" pitchFamily="34" charset="0"/>
              </a:rPr>
              <a:t>and </a:t>
            </a:r>
            <a:r>
              <a:rPr lang="en-US" sz="3600" dirty="0">
                <a:latin typeface="Calibri" pitchFamily="34" charset="0"/>
              </a:rPr>
              <a:t>the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international</a:t>
            </a:r>
            <a:r>
              <a:rPr lang="en-US" sz="3600" dirty="0" smtClean="0">
                <a:latin typeface="Calibri" pitchFamily="34" charset="0"/>
              </a:rPr>
              <a:t> network (</a:t>
            </a:r>
            <a:r>
              <a:rPr lang="en-US" sz="3600" dirty="0">
                <a:latin typeface="Calibri" pitchFamily="34" charset="0"/>
              </a:rPr>
              <a:t>people and </a:t>
            </a:r>
            <a:r>
              <a:rPr lang="en-US" sz="3600" dirty="0" smtClean="0">
                <a:latin typeface="Calibri" pitchFamily="34" charset="0"/>
              </a:rPr>
              <a:t>institutions</a:t>
            </a:r>
            <a:r>
              <a:rPr lang="en-US" sz="3600" dirty="0">
                <a:latin typeface="Calibri" pitchFamily="34" charset="0"/>
              </a:rPr>
              <a:t>) is symbolized </a:t>
            </a:r>
            <a:endParaRPr lang="en-US" sz="3600" dirty="0" smtClean="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by </a:t>
            </a:r>
            <a:r>
              <a:rPr lang="en-US" sz="3600" dirty="0">
                <a:latin typeface="Calibri" pitchFamily="34" charset="0"/>
              </a:rPr>
              <a:t>the </a:t>
            </a:r>
            <a:r>
              <a:rPr lang="en-US" sz="3600" dirty="0" smtClean="0">
                <a:latin typeface="Calibri" pitchFamily="34" charset="0"/>
              </a:rPr>
              <a:t>logo</a:t>
            </a:r>
            <a:r>
              <a:rPr lang="en-US" sz="3600" dirty="0">
                <a:latin typeface="Calibri" pitchFamily="34" charset="0"/>
              </a:rPr>
              <a:t>, </a:t>
            </a:r>
            <a:r>
              <a:rPr lang="en-US" sz="3600" dirty="0" smtClean="0">
                <a:latin typeface="Calibri" pitchFamily="34" charset="0"/>
              </a:rPr>
              <a:t>which is similar but </a:t>
            </a:r>
            <a:r>
              <a:rPr lang="en-US" sz="3600" dirty="0">
                <a:latin typeface="Calibri" pitchFamily="34" charset="0"/>
              </a:rPr>
              <a:t>still </a:t>
            </a:r>
            <a:r>
              <a:rPr lang="en-US" sz="3600" dirty="0" smtClean="0">
                <a:latin typeface="Calibri" pitchFamily="34" charset="0"/>
              </a:rPr>
              <a:t>distinctly </a:t>
            </a:r>
            <a:r>
              <a:rPr lang="en-US" sz="3600" dirty="0">
                <a:latin typeface="Calibri" pitchFamily="34" charset="0"/>
              </a:rPr>
              <a:t>different </a:t>
            </a:r>
            <a:r>
              <a:rPr lang="en-US" sz="3600" dirty="0" smtClean="0">
                <a:latin typeface="Calibri" pitchFamily="34" charset="0"/>
              </a:rPr>
              <a:t>from </a:t>
            </a:r>
            <a:r>
              <a:rPr lang="en-US" sz="3600" dirty="0">
                <a:latin typeface="Calibri" pitchFamily="34" charset="0"/>
              </a:rPr>
              <a:t>the BALTEX logo</a:t>
            </a:r>
            <a:r>
              <a:rPr lang="en-US" sz="3600" dirty="0" smtClean="0">
                <a:latin typeface="Calibri" pitchFamily="34" charset="0"/>
              </a:rPr>
              <a:t>.</a:t>
            </a:r>
            <a:endParaRPr lang="en-US" sz="3600" dirty="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 smtClean="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A </a:t>
            </a:r>
            <a:r>
              <a:rPr lang="en-US" sz="3600" dirty="0">
                <a:latin typeface="Calibri" pitchFamily="34" charset="0"/>
              </a:rPr>
              <a:t>major means </a:t>
            </a:r>
            <a:r>
              <a:rPr lang="en-US" sz="3600" dirty="0" smtClean="0">
                <a:latin typeface="Calibri" pitchFamily="34" charset="0"/>
              </a:rPr>
              <a:t>of achieving the goals of Baltic Earth will </a:t>
            </a:r>
            <a:r>
              <a:rPr lang="en-US" sz="3600" dirty="0">
                <a:latin typeface="Calibri" pitchFamily="34" charset="0"/>
              </a:rPr>
              <a:t>be </a:t>
            </a:r>
            <a:r>
              <a:rPr lang="en-US" sz="3600" b="1" dirty="0">
                <a:solidFill>
                  <a:schemeClr val="accent1"/>
                </a:solidFill>
                <a:latin typeface="Calibri" pitchFamily="34" charset="0"/>
              </a:rPr>
              <a:t>scientific assessments </a:t>
            </a:r>
            <a:r>
              <a:rPr lang="en-US" sz="3600" dirty="0">
                <a:latin typeface="Calibri" pitchFamily="34" charset="0"/>
              </a:rPr>
              <a:t>of particular research topics </a:t>
            </a:r>
            <a:r>
              <a:rPr lang="en-US" sz="3600" dirty="0" smtClean="0">
                <a:latin typeface="Calibri" pitchFamily="34" charset="0"/>
              </a:rPr>
              <a:t>to be prepared by </a:t>
            </a:r>
            <a:r>
              <a:rPr lang="en-US" sz="3600" dirty="0">
                <a:latin typeface="Calibri" pitchFamily="34" charset="0"/>
              </a:rPr>
              <a:t>expert </a:t>
            </a:r>
            <a:r>
              <a:rPr lang="en-US" sz="3600" dirty="0" smtClean="0">
                <a:latin typeface="Calibri" pitchFamily="34" charset="0"/>
              </a:rPr>
              <a:t>groups. Similar </a:t>
            </a:r>
            <a:r>
              <a:rPr lang="en-US" sz="3600" dirty="0">
                <a:latin typeface="Calibri" pitchFamily="34" charset="0"/>
              </a:rPr>
              <a:t>to the BACC </a:t>
            </a:r>
            <a:r>
              <a:rPr lang="en-US" sz="3600" dirty="0" smtClean="0">
                <a:latin typeface="Calibri" pitchFamily="34" charset="0"/>
              </a:rPr>
              <a:t>approach, the assessments shall help to identify </a:t>
            </a:r>
            <a:r>
              <a:rPr lang="en-US" sz="3600" dirty="0">
                <a:latin typeface="Calibri" pitchFamily="34" charset="0"/>
              </a:rPr>
              <a:t>gaps and inconsistencies in the current knowledge. A </a:t>
            </a:r>
            <a:r>
              <a:rPr lang="en-US" sz="3600" dirty="0" smtClean="0">
                <a:latin typeface="Calibri" pitchFamily="34" charset="0"/>
              </a:rPr>
              <a:t>Baltic Earth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Science </a:t>
            </a: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Plan</a:t>
            </a:r>
            <a:r>
              <a:rPr lang="en-US" sz="3600">
                <a:latin typeface="Calibri" pitchFamily="34" charset="0"/>
              </a:rPr>
              <a:t> </a:t>
            </a:r>
            <a:r>
              <a:rPr lang="en-US" sz="3600" smtClean="0">
                <a:latin typeface="Calibri" pitchFamily="34" charset="0"/>
              </a:rPr>
              <a:t>was established </a:t>
            </a:r>
            <a:r>
              <a:rPr lang="en-US" sz="3600" dirty="0" smtClean="0">
                <a:latin typeface="Calibri" pitchFamily="34" charset="0"/>
              </a:rPr>
              <a:t>in 2016, with </a:t>
            </a:r>
            <a:r>
              <a:rPr lang="en-US" sz="3600" dirty="0">
                <a:latin typeface="Calibri" pitchFamily="34" charset="0"/>
              </a:rPr>
              <a:t>a </a:t>
            </a:r>
            <a:r>
              <a:rPr lang="en-US" sz="3600" dirty="0" smtClean="0">
                <a:latin typeface="Calibri" pitchFamily="34" charset="0"/>
              </a:rPr>
              <a:t>definition </a:t>
            </a:r>
            <a:r>
              <a:rPr lang="en-US" sz="3600" dirty="0">
                <a:latin typeface="Calibri" pitchFamily="34" charset="0"/>
              </a:rPr>
              <a:t>of core research </a:t>
            </a:r>
            <a:r>
              <a:rPr lang="en-US" sz="3600" dirty="0" smtClean="0">
                <a:latin typeface="Calibri" pitchFamily="34" charset="0"/>
              </a:rPr>
              <a:t>questions, </a:t>
            </a:r>
            <a:r>
              <a:rPr lang="en-US" sz="3600" dirty="0">
                <a:latin typeface="Calibri" pitchFamily="34" charset="0"/>
              </a:rPr>
              <a:t>so-called “</a:t>
            </a:r>
            <a:r>
              <a:rPr lang="en-US" sz="3600" b="1" dirty="0">
                <a:solidFill>
                  <a:schemeClr val="accent1"/>
                </a:solidFill>
                <a:latin typeface="Calibri" pitchFamily="34" charset="0"/>
              </a:rPr>
              <a:t>Grand Challenges</a:t>
            </a:r>
            <a:r>
              <a:rPr lang="en-US" sz="3600" dirty="0" smtClean="0">
                <a:latin typeface="Calibri" pitchFamily="34" charset="0"/>
              </a:rPr>
              <a:t>”. They are currently:</a:t>
            </a: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>
              <a:latin typeface="Calibri" pitchFamily="34" charset="0"/>
            </a:endParaRPr>
          </a:p>
          <a:p>
            <a:pPr marL="742950" indent="-742950" algn="l" defTabSz="1042988">
              <a:buFont typeface="+mj-lt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Salinity </a:t>
            </a:r>
            <a:r>
              <a:rPr lang="en-US" sz="3600" dirty="0">
                <a:latin typeface="Calibri" pitchFamily="34" charset="0"/>
              </a:rPr>
              <a:t>dynamics in the Baltic Sea</a:t>
            </a:r>
          </a:p>
          <a:p>
            <a:pPr marL="742950" indent="-742950" algn="l" defTabSz="1042988">
              <a:buFont typeface="+mj-lt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>
                <a:latin typeface="Calibri" pitchFamily="34" charset="0"/>
              </a:rPr>
              <a:t>L</a:t>
            </a:r>
            <a:r>
              <a:rPr lang="en-US" sz="3600" dirty="0" smtClean="0">
                <a:latin typeface="Calibri" pitchFamily="34" charset="0"/>
              </a:rPr>
              <a:t>and-Sea </a:t>
            </a:r>
            <a:r>
              <a:rPr lang="en-US" sz="3600" dirty="0">
                <a:latin typeface="Calibri" pitchFamily="34" charset="0"/>
              </a:rPr>
              <a:t>biogeochemical feedbacks in the Baltic Sea region</a:t>
            </a:r>
          </a:p>
          <a:p>
            <a:pPr marL="742950" indent="-742950" algn="l" defTabSz="1042988">
              <a:buFont typeface="+mj-lt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Natural </a:t>
            </a:r>
            <a:r>
              <a:rPr lang="en-US" sz="3600" dirty="0">
                <a:latin typeface="Calibri" pitchFamily="34" charset="0"/>
              </a:rPr>
              <a:t>hazards and extreme events in the Baltic Sea region</a:t>
            </a:r>
          </a:p>
          <a:p>
            <a:pPr marL="742950" indent="-742950" algn="l" defTabSz="1042988">
              <a:buFont typeface="+mj-lt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Understanding </a:t>
            </a:r>
            <a:r>
              <a:rPr lang="en-US" sz="3600" dirty="0">
                <a:latin typeface="Calibri" pitchFamily="34" charset="0"/>
              </a:rPr>
              <a:t>sea level dynamics in the Baltic </a:t>
            </a:r>
            <a:r>
              <a:rPr lang="en-US" sz="3600" dirty="0" smtClean="0">
                <a:latin typeface="Calibri" pitchFamily="34" charset="0"/>
              </a:rPr>
              <a:t>Sea</a:t>
            </a:r>
          </a:p>
          <a:p>
            <a:pPr marL="742950" indent="-742950" algn="l" defTabSz="1042988">
              <a:buFont typeface="+mj-lt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>
                <a:latin typeface="Calibri" pitchFamily="34" charset="0"/>
              </a:rPr>
              <a:t>Understanding regional variability of water and energy </a:t>
            </a:r>
            <a:r>
              <a:rPr lang="en-US" sz="3600" dirty="0" smtClean="0">
                <a:latin typeface="Calibri" pitchFamily="34" charset="0"/>
              </a:rPr>
              <a:t>exchanges</a:t>
            </a:r>
          </a:p>
          <a:p>
            <a:pPr marL="742950" indent="-742950" algn="l" defTabSz="1042988">
              <a:buFont typeface="+mj-lt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Multiple drivers for regional Earth </a:t>
            </a:r>
            <a:r>
              <a:rPr lang="en-US" sz="3600" dirty="0">
                <a:latin typeface="Calibri" pitchFamily="34" charset="0"/>
              </a:rPr>
              <a:t>s</a:t>
            </a:r>
            <a:r>
              <a:rPr lang="en-US" sz="3600" dirty="0" smtClean="0">
                <a:latin typeface="Calibri" pitchFamily="34" charset="0"/>
              </a:rPr>
              <a:t>ystem changes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 smtClean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The Grand Challenges </a:t>
            </a:r>
            <a:r>
              <a:rPr lang="en-US" sz="3600" dirty="0">
                <a:latin typeface="Calibri" pitchFamily="34" charset="0"/>
              </a:rPr>
              <a:t>are intended as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flexible</a:t>
            </a:r>
            <a:r>
              <a:rPr lang="en-US" sz="3600" dirty="0" smtClean="0">
                <a:latin typeface="Calibri" pitchFamily="34" charset="0"/>
              </a:rPr>
              <a:t>, regularly updated research topics and will be dealt 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with by </a:t>
            </a:r>
            <a:r>
              <a:rPr lang="en-US" sz="3600" dirty="0">
                <a:latin typeface="Calibri" pitchFamily="34" charset="0"/>
              </a:rPr>
              <a:t>specific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working groups</a:t>
            </a:r>
            <a:r>
              <a:rPr lang="en-US" sz="3600" dirty="0" smtClean="0">
                <a:latin typeface="Calibri" pitchFamily="34" charset="0"/>
              </a:rPr>
              <a:t>. The working groups on the “Regional  Climate Models”, 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and “Scenario </a:t>
            </a:r>
            <a:r>
              <a:rPr lang="en-US" sz="3600" dirty="0">
                <a:latin typeface="Calibri" pitchFamily="34" charset="0"/>
              </a:rPr>
              <a:t>Simulations for the </a:t>
            </a:r>
            <a:r>
              <a:rPr lang="en-US" sz="3600" dirty="0" smtClean="0">
                <a:latin typeface="Calibri" pitchFamily="34" charset="0"/>
              </a:rPr>
              <a:t>Baltic </a:t>
            </a:r>
            <a:r>
              <a:rPr lang="en-US" sz="3600" dirty="0">
                <a:latin typeface="Calibri" pitchFamily="34" charset="0"/>
              </a:rPr>
              <a:t>Sea </a:t>
            </a:r>
            <a:r>
              <a:rPr lang="en-US" sz="3600" dirty="0" smtClean="0">
                <a:latin typeface="Calibri" pitchFamily="34" charset="0"/>
              </a:rPr>
              <a:t>1960-2100“ will continue in Baltic Earth. 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Dedicated working groups have also been established on “Outreach </a:t>
            </a:r>
            <a:r>
              <a:rPr lang="en-US" sz="3600" dirty="0">
                <a:latin typeface="Calibri" pitchFamily="34" charset="0"/>
              </a:rPr>
              <a:t>and Communication</a:t>
            </a:r>
            <a:r>
              <a:rPr lang="en-US" sz="3600" dirty="0" smtClean="0">
                <a:latin typeface="Calibri" pitchFamily="34" charset="0"/>
              </a:rPr>
              <a:t>” and </a:t>
            </a:r>
            <a:r>
              <a:rPr lang="en-US" sz="3600" dirty="0">
                <a:latin typeface="Calibri" pitchFamily="34" charset="0"/>
              </a:rPr>
              <a:t>“Education</a:t>
            </a:r>
            <a:r>
              <a:rPr lang="en-US" sz="3600" dirty="0" smtClean="0">
                <a:latin typeface="Calibri" pitchFamily="34" charset="0"/>
              </a:rPr>
              <a:t>”. </a:t>
            </a:r>
            <a:endParaRPr lang="en-US" sz="3600" dirty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 smtClean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The </a:t>
            </a:r>
            <a:r>
              <a:rPr lang="en-US" sz="3600" b="1" dirty="0">
                <a:solidFill>
                  <a:schemeClr val="accent1"/>
                </a:solidFill>
                <a:latin typeface="Calibri" pitchFamily="34" charset="0"/>
              </a:rPr>
              <a:t>human impact </a:t>
            </a:r>
            <a:r>
              <a:rPr lang="en-US" sz="3600" dirty="0" smtClean="0">
                <a:latin typeface="Calibri" pitchFamily="34" charset="0"/>
              </a:rPr>
              <a:t>shall be </a:t>
            </a:r>
            <a:r>
              <a:rPr lang="en-US" sz="3600" dirty="0">
                <a:latin typeface="Calibri" pitchFamily="34" charset="0"/>
              </a:rPr>
              <a:t>assessed at all levels, wherever possible and </a:t>
            </a:r>
            <a:r>
              <a:rPr lang="en-US" sz="3600" dirty="0" smtClean="0">
                <a:latin typeface="Calibri" pitchFamily="34" charset="0"/>
              </a:rPr>
              <a:t>reasonable. New Grand </a:t>
            </a:r>
            <a:r>
              <a:rPr lang="en-US" sz="3600" dirty="0">
                <a:latin typeface="Calibri" pitchFamily="34" charset="0"/>
              </a:rPr>
              <a:t>Challenges </a:t>
            </a:r>
            <a:r>
              <a:rPr lang="en-US" sz="3600" dirty="0" smtClean="0">
                <a:latin typeface="Calibri" pitchFamily="34" charset="0"/>
              </a:rPr>
              <a:t>and modifications of existing ones can be implemented by </a:t>
            </a:r>
            <a:r>
              <a:rPr lang="en-US" sz="3600" dirty="0">
                <a:latin typeface="Calibri" pitchFamily="34" charset="0"/>
              </a:rPr>
              <a:t>the steering committee and </a:t>
            </a:r>
            <a:r>
              <a:rPr lang="en-US" sz="3600" dirty="0" smtClean="0">
                <a:latin typeface="Calibri" pitchFamily="34" charset="0"/>
              </a:rPr>
              <a:t>the working groups, by </a:t>
            </a:r>
            <a:r>
              <a:rPr lang="en-US" sz="3600" dirty="0">
                <a:latin typeface="Calibri" pitchFamily="34" charset="0"/>
              </a:rPr>
              <a:t>using the assessments of existing research </a:t>
            </a:r>
            <a:r>
              <a:rPr lang="en-US" sz="3600" dirty="0" smtClean="0">
                <a:latin typeface="Calibri" pitchFamily="34" charset="0"/>
              </a:rPr>
              <a:t>and knowledge, and the open discussions at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conferences </a:t>
            </a:r>
            <a:r>
              <a:rPr lang="en-US" sz="3600" dirty="0" smtClean="0">
                <a:solidFill>
                  <a:srgbClr val="000066"/>
                </a:solidFill>
                <a:latin typeface="Calibri" pitchFamily="34" charset="0"/>
              </a:rPr>
              <a:t>and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 workshops</a:t>
            </a:r>
            <a:r>
              <a:rPr lang="en-US" sz="3600" dirty="0" smtClean="0">
                <a:latin typeface="Calibri" pitchFamily="34" charset="0"/>
              </a:rPr>
              <a:t>. The Grand </a:t>
            </a:r>
            <a:r>
              <a:rPr lang="en-US" sz="3600" dirty="0">
                <a:latin typeface="Calibri" pitchFamily="34" charset="0"/>
              </a:rPr>
              <a:t>Challenges are </a:t>
            </a:r>
            <a:r>
              <a:rPr lang="en-US" sz="3600" dirty="0" smtClean="0">
                <a:latin typeface="Calibri" pitchFamily="34" charset="0"/>
              </a:rPr>
              <a:t>foreseen as </a:t>
            </a:r>
            <a:r>
              <a:rPr lang="en-US" sz="3600" dirty="0">
                <a:latin typeface="Calibri" pitchFamily="34" charset="0"/>
              </a:rPr>
              <a:t>research foci for periods of about 3-4 years (then </a:t>
            </a:r>
            <a:r>
              <a:rPr lang="en-US" sz="3600" dirty="0" smtClean="0">
                <a:latin typeface="Calibri" pitchFamily="34" charset="0"/>
              </a:rPr>
              <a:t>terminated </a:t>
            </a:r>
            <a:r>
              <a:rPr lang="en-US" sz="3600" dirty="0">
                <a:latin typeface="Calibri" pitchFamily="34" charset="0"/>
              </a:rPr>
              <a:t>or updated</a:t>
            </a:r>
            <a:r>
              <a:rPr lang="en-US" sz="3600" dirty="0" smtClean="0">
                <a:latin typeface="Calibri" pitchFamily="34" charset="0"/>
              </a:rPr>
              <a:t>).</a:t>
            </a:r>
            <a:r>
              <a:rPr lang="en-US" sz="3600" dirty="0">
                <a:latin typeface="Calibri" pitchFamily="34" charset="0"/>
              </a:rPr>
              <a:t> </a:t>
            </a:r>
            <a:r>
              <a:rPr lang="en-US" sz="3600" dirty="0" smtClean="0">
                <a:latin typeface="Calibri" pitchFamily="34" charset="0"/>
              </a:rPr>
              <a:t>Baltic Earth is internationally embedded, collaborating with similar regions in Europe and the world.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							Baltic </a:t>
            </a:r>
            <a:r>
              <a:rPr lang="en-US" sz="3600" dirty="0">
                <a:latin typeface="Calibri" pitchFamily="34" charset="0"/>
              </a:rPr>
              <a:t>Earth </a:t>
            </a:r>
            <a:r>
              <a:rPr lang="en-US" sz="3600" dirty="0" smtClean="0">
                <a:latin typeface="Calibri" pitchFamily="34" charset="0"/>
              </a:rPr>
              <a:t>intends to provide a “service </a:t>
            </a:r>
            <a:r>
              <a:rPr lang="en-US" sz="3600" dirty="0">
                <a:latin typeface="Calibri" pitchFamily="34" charset="0"/>
              </a:rPr>
              <a:t>to society” in the respect that </a:t>
            </a:r>
            <a:r>
              <a:rPr lang="en-US" sz="3600" dirty="0" smtClean="0">
                <a:latin typeface="Calibri" pitchFamily="34" charset="0"/>
              </a:rPr>
              <a:t>the assessments may provide </a:t>
            </a:r>
            <a:r>
              <a:rPr lang="en-US" sz="3600" dirty="0">
                <a:latin typeface="Calibri" pitchFamily="34" charset="0"/>
              </a:rPr>
              <a:t>an overview </a:t>
            </a:r>
            <a:r>
              <a:rPr lang="en-US" sz="3600" dirty="0" smtClean="0">
                <a:latin typeface="Calibri" pitchFamily="34" charset="0"/>
              </a:rPr>
              <a:t>of 									knowledge gaps, and the communication with different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stakeholders</a:t>
            </a:r>
            <a:r>
              <a:rPr lang="en-US" sz="3600" dirty="0" smtClean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3600" dirty="0" smtClean="0">
                <a:latin typeface="Calibri" pitchFamily="34" charset="0"/>
              </a:rPr>
              <a:t>may help to identify open </a:t>
            </a:r>
            <a:r>
              <a:rPr lang="en-US" sz="3600" dirty="0">
                <a:latin typeface="Calibri" pitchFamily="34" charset="0"/>
              </a:rPr>
              <a:t>scientific </a:t>
            </a:r>
            <a:r>
              <a:rPr lang="en-US" sz="3600" dirty="0" smtClean="0">
                <a:latin typeface="Calibri" pitchFamily="34" charset="0"/>
              </a:rPr>
              <a:t>questions									relevant </a:t>
            </a:r>
            <a:r>
              <a:rPr lang="en-US" sz="3600" dirty="0">
                <a:latin typeface="Calibri" pitchFamily="34" charset="0"/>
              </a:rPr>
              <a:t>for </a:t>
            </a:r>
            <a:r>
              <a:rPr lang="en-US" sz="3600" dirty="0" smtClean="0">
                <a:latin typeface="Calibri" pitchFamily="34" charset="0"/>
              </a:rPr>
              <a:t>society, which could be approached by funded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research projects</a:t>
            </a:r>
            <a:r>
              <a:rPr lang="en-US" sz="3600" dirty="0" smtClean="0">
                <a:latin typeface="Calibri" pitchFamily="34" charset="0"/>
              </a:rPr>
              <a:t>.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 smtClean="0">
                <a:latin typeface="Calibri" pitchFamily="34" charset="0"/>
              </a:rPr>
              <a:t>							Baltic </a:t>
            </a:r>
            <a:r>
              <a:rPr lang="en-US" sz="3600" dirty="0">
                <a:latin typeface="Calibri" pitchFamily="34" charset="0"/>
              </a:rPr>
              <a:t>Earth </a:t>
            </a:r>
            <a:r>
              <a:rPr lang="en-US" sz="3600" dirty="0" smtClean="0">
                <a:latin typeface="Calibri" pitchFamily="34" charset="0"/>
              </a:rPr>
              <a:t>is committed to educational activities with the establishment of regular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>
                <a:latin typeface="Calibri" pitchFamily="34" charset="0"/>
              </a:rPr>
              <a:t>	</a:t>
            </a:r>
            <a:r>
              <a:rPr lang="en-US" sz="3600" dirty="0" smtClean="0">
                <a:latin typeface="Calibri" pitchFamily="34" charset="0"/>
              </a:rPr>
              <a:t>						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Baltic Earth Summer Schools</a:t>
            </a:r>
            <a:r>
              <a:rPr lang="en-US" sz="3600" dirty="0" smtClean="0">
                <a:latin typeface="Calibri" pitchFamily="34" charset="0"/>
              </a:rPr>
              <a:t>, the </a:t>
            </a:r>
            <a:r>
              <a:rPr lang="en-US" sz="3600" dirty="0">
                <a:latin typeface="Calibri" pitchFamily="34" charset="0"/>
              </a:rPr>
              <a:t>first two </a:t>
            </a:r>
            <a:r>
              <a:rPr lang="en-US" sz="3600" dirty="0" smtClean="0">
                <a:latin typeface="Calibri" pitchFamily="34" charset="0"/>
              </a:rPr>
              <a:t>of which took place in in 2015. The first 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>
                <a:latin typeface="Calibri" pitchFamily="34" charset="0"/>
              </a:rPr>
              <a:t>	</a:t>
            </a:r>
            <a:r>
              <a:rPr lang="en-US" sz="3600" dirty="0" smtClean="0">
                <a:latin typeface="Calibri" pitchFamily="34" charset="0"/>
              </a:rPr>
              <a:t>						dedicated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Baltic Earth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Conference</a:t>
            </a:r>
            <a:r>
              <a:rPr lang="en-US" sz="3600" smtClean="0">
                <a:latin typeface="Calibri" pitchFamily="34" charset="0"/>
              </a:rPr>
              <a:t> </a:t>
            </a:r>
            <a:r>
              <a:rPr lang="en-US" sz="3600">
                <a:latin typeface="Calibri" pitchFamily="34" charset="0"/>
              </a:rPr>
              <a:t> </a:t>
            </a:r>
            <a:r>
              <a:rPr lang="en-US" sz="3600" smtClean="0">
                <a:latin typeface="Calibri" pitchFamily="34" charset="0"/>
              </a:rPr>
              <a:t>tooks </a:t>
            </a:r>
            <a:r>
              <a:rPr lang="en-US" sz="3600" dirty="0">
                <a:latin typeface="Calibri" pitchFamily="34" charset="0"/>
              </a:rPr>
              <a:t>place in Nida, </a:t>
            </a:r>
            <a:r>
              <a:rPr lang="en-US" sz="3600" dirty="0" smtClean="0">
                <a:latin typeface="Calibri" pitchFamily="34" charset="0"/>
              </a:rPr>
              <a:t>Lithuania13-17 </a:t>
            </a:r>
            <a:r>
              <a:rPr lang="en-US" sz="3600" dirty="0">
                <a:latin typeface="Calibri" pitchFamily="34" charset="0"/>
              </a:rPr>
              <a:t>June </a:t>
            </a:r>
            <a:r>
              <a:rPr lang="en-US" sz="3600" dirty="0" smtClean="0">
                <a:latin typeface="Calibri" pitchFamily="34" charset="0"/>
              </a:rPr>
              <a:t>2016. 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dirty="0">
                <a:latin typeface="Calibri" pitchFamily="34" charset="0"/>
              </a:rPr>
              <a:t>	</a:t>
            </a:r>
            <a:r>
              <a:rPr lang="en-US" sz="3600" dirty="0" smtClean="0">
                <a:latin typeface="Calibri" pitchFamily="34" charset="0"/>
              </a:rPr>
              <a:t>						Conference </a:t>
            </a:r>
            <a:r>
              <a:rPr lang="en-US" sz="3600" smtClean="0">
                <a:latin typeface="Calibri" pitchFamily="34" charset="0"/>
              </a:rPr>
              <a:t>topic </a:t>
            </a:r>
            <a:r>
              <a:rPr lang="en-US" sz="3600" smtClean="0">
                <a:latin typeface="Calibri" pitchFamily="34" charset="0"/>
              </a:rPr>
              <a:t>was “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Multiple </a:t>
            </a:r>
            <a:r>
              <a:rPr lang="en-US" sz="3600" b="1" dirty="0">
                <a:solidFill>
                  <a:schemeClr val="accent1"/>
                </a:solidFill>
                <a:latin typeface="Calibri" pitchFamily="34" charset="0"/>
              </a:rPr>
              <a:t>drivers of Earth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system changes 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b="1" dirty="0">
                <a:solidFill>
                  <a:schemeClr val="accent1"/>
                </a:solidFill>
                <a:latin typeface="Calibri" pitchFamily="34" charset="0"/>
              </a:rPr>
              <a:t>	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						in the Baltic Sea region</a:t>
            </a:r>
            <a:r>
              <a:rPr lang="en-US" sz="3600" dirty="0" smtClean="0">
                <a:latin typeface="Calibri" pitchFamily="34" charset="0"/>
              </a:rPr>
              <a:t>”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 smtClean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 smtClean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dirty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GB" sz="3600" dirty="0">
              <a:latin typeface="Calibri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 bwMode="auto">
          <a:xfrm>
            <a:off x="1112864" y="7722742"/>
            <a:ext cx="2412412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9" y="242519"/>
            <a:ext cx="6812052" cy="6771384"/>
          </a:xfrm>
          <a:prstGeom prst="rect">
            <a:avLst/>
          </a:prstGeom>
        </p:spPr>
      </p:pic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8188049" y="4842422"/>
            <a:ext cx="17048939" cy="199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defTabSz="10429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429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algn="l" defTabSz="10429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algn="l" defTabSz="10429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algn="l" defTabSz="10429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algn="l" defTabSz="1042988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algn="l" defTabSz="1042988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algn="l" defTabSz="1042988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algn="l" defTabSz="1042988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 3" pitchFamily="18" charset="2"/>
              <a:buNone/>
            </a:pPr>
            <a:r>
              <a:rPr lang="en-US" sz="5400" smtClean="0">
                <a:solidFill>
                  <a:srgbClr val="000000"/>
                </a:solidFill>
                <a:latin typeface="Calibri" panose="020F0502020204030204" pitchFamily="34" charset="0"/>
              </a:rPr>
              <a:t>An open research network to 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</a:rPr>
              <a:t>achieve an </a:t>
            </a:r>
            <a:r>
              <a:rPr lang="en-US" sz="5400">
                <a:solidFill>
                  <a:srgbClr val="000000"/>
                </a:solidFill>
                <a:latin typeface="Calibri" panose="020F0502020204030204" pitchFamily="34" charset="0"/>
              </a:rPr>
              <a:t>improved </a:t>
            </a:r>
            <a:r>
              <a:rPr lang="en-US" sz="5400" smtClean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540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5400" smtClean="0">
                <a:solidFill>
                  <a:srgbClr val="000000"/>
                </a:solidFill>
                <a:latin typeface="Calibri" panose="020F0502020204030204" pitchFamily="34" charset="0"/>
              </a:rPr>
              <a:t>Earth system 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</a:rPr>
              <a:t>understanding of the Baltic </a:t>
            </a:r>
            <a:r>
              <a:rPr lang="en-US" sz="5400">
                <a:solidFill>
                  <a:srgbClr val="000000"/>
                </a:solidFill>
                <a:latin typeface="Calibri" panose="020F0502020204030204" pitchFamily="34" charset="0"/>
              </a:rPr>
              <a:t>Sea </a:t>
            </a:r>
            <a:r>
              <a:rPr lang="en-US" sz="5400" smtClean="0">
                <a:solidFill>
                  <a:srgbClr val="000000"/>
                </a:solidFill>
                <a:latin typeface="Calibri" panose="020F0502020204030204" pitchFamily="34" charset="0"/>
              </a:rPr>
              <a:t>region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gray">
          <a:xfrm>
            <a:off x="4296561" y="36358320"/>
            <a:ext cx="3891487" cy="120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4175125">
              <a:lnSpc>
                <a:spcPct val="100000"/>
              </a:lnSpc>
              <a:tabLst>
                <a:tab pos="895350" algn="l"/>
              </a:tabLst>
            </a:pPr>
            <a:r>
              <a:rPr lang="de-DE" sz="2400" smtClean="0">
                <a:latin typeface="Calibri" pitchFamily="34" charset="0"/>
              </a:rPr>
              <a:t>Assessment projects similar to BACC will be concrete outcomes of Baltic Earth</a:t>
            </a:r>
            <a:endParaRPr lang="de-DE" sz="2400" dirty="0">
              <a:latin typeface="Calibri" pitchFamily="34" charset="0"/>
            </a:endParaRPr>
          </a:p>
        </p:txBody>
      </p:sp>
      <p:sp>
        <p:nvSpPr>
          <p:cNvPr id="31" name="Rectangle 4"/>
          <p:cNvSpPr txBox="1">
            <a:spLocks noChangeArrowheads="1"/>
          </p:cNvSpPr>
          <p:nvPr/>
        </p:nvSpPr>
        <p:spPr bwMode="gray">
          <a:xfrm>
            <a:off x="1078236" y="38772671"/>
            <a:ext cx="27748000" cy="188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buFontTx/>
            </a:pPr>
            <a:r>
              <a:rPr lang="de-DE" sz="3200" b="1" kern="0" dirty="0" smtClean="0">
                <a:latin typeface="Calibri" pitchFamily="34" charset="0"/>
              </a:rPr>
              <a:t>The Baltic Earth Science </a:t>
            </a:r>
            <a:r>
              <a:rPr lang="de-DE" sz="3200" b="1" kern="0" dirty="0" err="1" smtClean="0">
                <a:latin typeface="Calibri" pitchFamily="34" charset="0"/>
              </a:rPr>
              <a:t>Steering</a:t>
            </a:r>
            <a:r>
              <a:rPr lang="de-DE" sz="3200" b="1" kern="0" dirty="0" smtClean="0">
                <a:latin typeface="Calibri" pitchFamily="34" charset="0"/>
              </a:rPr>
              <a:t> Group (</a:t>
            </a:r>
            <a:r>
              <a:rPr lang="de-DE" sz="3200" b="1" kern="0" dirty="0" err="1" smtClean="0">
                <a:latin typeface="Calibri" pitchFamily="34" charset="0"/>
              </a:rPr>
              <a:t>as</a:t>
            </a:r>
            <a:r>
              <a:rPr lang="de-DE" sz="3200" b="1" kern="0" dirty="0" smtClean="0">
                <a:latin typeface="Calibri" pitchFamily="34" charset="0"/>
              </a:rPr>
              <a:t> </a:t>
            </a:r>
            <a:r>
              <a:rPr lang="de-DE" sz="3200" b="1" kern="0" err="1" smtClean="0">
                <a:latin typeface="Calibri" pitchFamily="34" charset="0"/>
              </a:rPr>
              <a:t>of</a:t>
            </a:r>
            <a:r>
              <a:rPr lang="de-DE" sz="3200" b="1" kern="0" smtClean="0">
                <a:latin typeface="Calibri" pitchFamily="34" charset="0"/>
              </a:rPr>
              <a:t> </a:t>
            </a:r>
            <a:r>
              <a:rPr lang="de-DE" sz="3200" b="1" kern="0" smtClean="0">
                <a:latin typeface="Calibri" pitchFamily="34" charset="0"/>
              </a:rPr>
              <a:t>January 2017):</a:t>
            </a:r>
            <a:r>
              <a:rPr lang="de-DE" sz="3200" kern="0" smtClean="0">
                <a:latin typeface="Calibri" pitchFamily="34" charset="0"/>
              </a:rPr>
              <a:t> </a:t>
            </a:r>
            <a:r>
              <a:rPr lang="de-DE" sz="3200" kern="0" dirty="0" smtClean="0">
                <a:latin typeface="Calibri" pitchFamily="34" charset="0"/>
              </a:rPr>
              <a:t>Markus Meier (</a:t>
            </a:r>
            <a:r>
              <a:rPr lang="de-DE" sz="3200" kern="0" dirty="0" err="1" smtClean="0">
                <a:latin typeface="Calibri" pitchFamily="34" charset="0"/>
              </a:rPr>
              <a:t>Chair</a:t>
            </a:r>
            <a:r>
              <a:rPr lang="de-DE" sz="3200" kern="0" dirty="0" smtClean="0">
                <a:latin typeface="Calibri" pitchFamily="34" charset="0"/>
              </a:rPr>
              <a:t>), Anna </a:t>
            </a:r>
            <a:r>
              <a:rPr lang="de-DE" sz="3200" kern="0" dirty="0" err="1" smtClean="0">
                <a:latin typeface="Calibri" pitchFamily="34" charset="0"/>
              </a:rPr>
              <a:t>Rutgersson</a:t>
            </a:r>
            <a:r>
              <a:rPr lang="de-DE" sz="3200" kern="0" dirty="0" smtClean="0">
                <a:latin typeface="Calibri" pitchFamily="34" charset="0"/>
              </a:rPr>
              <a:t> (</a:t>
            </a:r>
            <a:r>
              <a:rPr lang="de-DE" sz="3200" kern="0" dirty="0" err="1" smtClean="0">
                <a:latin typeface="Calibri" pitchFamily="34" charset="0"/>
              </a:rPr>
              <a:t>Vice-Chair</a:t>
            </a:r>
            <a:r>
              <a:rPr lang="de-DE" sz="3200" kern="0" dirty="0" smtClean="0">
                <a:latin typeface="Calibri" pitchFamily="34" charset="0"/>
              </a:rPr>
              <a:t>), </a:t>
            </a:r>
            <a:r>
              <a:rPr lang="lt-LT" sz="3200" kern="0" dirty="0" smtClean="0">
                <a:latin typeface="Calibri" pitchFamily="34" charset="0"/>
              </a:rPr>
              <a:t>Juris Aigars, Franz Berger, Inga Dailidienė, Jari Haapala</a:t>
            </a:r>
            <a:r>
              <a:rPr lang="lt-LT" sz="3200" kern="0" smtClean="0">
                <a:latin typeface="Calibri" pitchFamily="34" charset="0"/>
              </a:rPr>
              <a:t>, </a:t>
            </a:r>
            <a:r>
              <a:rPr lang="lt-LT" sz="3200" kern="0" smtClean="0">
                <a:latin typeface="Calibri" pitchFamily="34" charset="0"/>
              </a:rPr>
              <a:t>Karol </a:t>
            </a:r>
            <a:r>
              <a:rPr lang="lt-LT" sz="3200" kern="0" dirty="0" smtClean="0">
                <a:latin typeface="Calibri" pitchFamily="34" charset="0"/>
              </a:rPr>
              <a:t>Kulinski, Andreas Lehmann, Kai Myrberg, Anders Omstedt, Irina Partasenok, Piia Post, Marcus Reckermann, Gregor Rehder</a:t>
            </a:r>
            <a:r>
              <a:rPr lang="lt-LT" sz="3200" kern="0" smtClean="0">
                <a:latin typeface="Calibri" pitchFamily="34" charset="0"/>
              </a:rPr>
              <a:t>, </a:t>
            </a:r>
            <a:r>
              <a:rPr lang="de-DE" sz="3200" kern="0" smtClean="0">
                <a:latin typeface="Calibri" pitchFamily="34" charset="0"/>
              </a:rPr>
              <a:t>Corinna </a:t>
            </a:r>
            <a:r>
              <a:rPr lang="de-DE" sz="3200" kern="0" dirty="0" err="1" smtClean="0">
                <a:latin typeface="Calibri" pitchFamily="34" charset="0"/>
              </a:rPr>
              <a:t>Schrum</a:t>
            </a:r>
            <a:r>
              <a:rPr lang="de-DE" sz="3200" kern="0" smtClean="0">
                <a:latin typeface="Calibri" pitchFamily="34" charset="0"/>
              </a:rPr>
              <a:t>, </a:t>
            </a:r>
            <a:endParaRPr lang="de-DE" sz="3200" kern="0" smtClean="0">
              <a:latin typeface="Calibri" pitchFamily="34" charset="0"/>
            </a:endParaRPr>
          </a:p>
          <a:p>
            <a:pPr>
              <a:lnSpc>
                <a:spcPct val="100000"/>
              </a:lnSpc>
              <a:buFontTx/>
            </a:pPr>
            <a:r>
              <a:rPr lang="lt-LT" sz="3200" kern="0" smtClean="0">
                <a:latin typeface="Calibri" pitchFamily="34" charset="0"/>
              </a:rPr>
              <a:t>Benjamin </a:t>
            </a:r>
            <a:r>
              <a:rPr lang="lt-LT" sz="3200" kern="0" dirty="0" smtClean="0">
                <a:latin typeface="Calibri" pitchFamily="34" charset="0"/>
              </a:rPr>
              <a:t>Smith, Martin Stendel</a:t>
            </a:r>
            <a:r>
              <a:rPr lang="lt-LT" sz="3200" kern="0" smtClean="0">
                <a:latin typeface="Calibri" pitchFamily="34" charset="0"/>
              </a:rPr>
              <a:t>, </a:t>
            </a:r>
            <a:r>
              <a:rPr lang="de-DE" sz="3200" kern="0" smtClean="0">
                <a:latin typeface="Calibri" pitchFamily="34" charset="0"/>
              </a:rPr>
              <a:t>Ralf </a:t>
            </a:r>
            <a:r>
              <a:rPr lang="de-DE" sz="3200" kern="0" dirty="0" err="1" smtClean="0">
                <a:latin typeface="Calibri" pitchFamily="34" charset="0"/>
              </a:rPr>
              <a:t>Weisse</a:t>
            </a:r>
            <a:r>
              <a:rPr lang="de-DE" sz="3200" kern="0" dirty="0" smtClean="0">
                <a:latin typeface="Calibri" pitchFamily="34" charset="0"/>
              </a:rPr>
              <a:t>, </a:t>
            </a:r>
            <a:r>
              <a:rPr lang="lt-LT" sz="3200" kern="0" dirty="0" smtClean="0">
                <a:latin typeface="Calibri" pitchFamily="34" charset="0"/>
              </a:rPr>
              <a:t>Sergey Zhuravlev</a:t>
            </a:r>
            <a:endParaRPr lang="de-DE" sz="3200" kern="0" dirty="0">
              <a:latin typeface="Calibri" pitchFamily="34" charset="0"/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26433958" y="4995194"/>
            <a:ext cx="2339717" cy="3298754"/>
            <a:chOff x="26534720" y="17583048"/>
            <a:chExt cx="2339717" cy="3298754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4720" y="17583048"/>
              <a:ext cx="2339717" cy="2348856"/>
            </a:xfrm>
            <a:prstGeom prst="rect">
              <a:avLst/>
            </a:prstGeom>
          </p:spPr>
        </p:pic>
        <p:sp>
          <p:nvSpPr>
            <p:cNvPr id="34" name="Rectangle 32"/>
            <p:cNvSpPr>
              <a:spLocks noChangeArrowheads="1"/>
            </p:cNvSpPr>
            <p:nvPr/>
          </p:nvSpPr>
          <p:spPr bwMode="gray">
            <a:xfrm>
              <a:off x="26534720" y="20143138"/>
              <a:ext cx="2339717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/>
            <a:p>
              <a:pPr defTabSz="4175125">
                <a:lnSpc>
                  <a:spcPct val="100000"/>
                </a:lnSpc>
                <a:tabLst>
                  <a:tab pos="895350" algn="l"/>
                </a:tabLst>
              </a:pPr>
              <a:r>
                <a:rPr lang="de-DE" sz="2400" smtClean="0">
                  <a:latin typeface="Calibri" pitchFamily="34" charset="0"/>
                </a:rPr>
                <a:t>Baltic Earth </a:t>
              </a:r>
              <a:br>
                <a:rPr lang="de-DE" sz="2400" smtClean="0">
                  <a:latin typeface="Calibri" pitchFamily="34" charset="0"/>
                </a:rPr>
              </a:br>
              <a:r>
                <a:rPr lang="de-DE" sz="2400" smtClean="0">
                  <a:latin typeface="Calibri" pitchFamily="34" charset="0"/>
                </a:rPr>
                <a:t>succeeds BALTEX</a:t>
              </a:r>
              <a:endParaRPr lang="de-DE" sz="2400" dirty="0">
                <a:latin typeface="Calibri" pitchFamily="34" charset="0"/>
              </a:endParaRPr>
            </a:p>
          </p:txBody>
        </p:sp>
      </p:grpSp>
      <p:sp>
        <p:nvSpPr>
          <p:cNvPr id="19" name="Rechteck 18"/>
          <p:cNvSpPr/>
          <p:nvPr/>
        </p:nvSpPr>
        <p:spPr>
          <a:xfrm>
            <a:off x="8820482" y="36358318"/>
            <a:ext cx="1185992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  <a:tab pos="8526463" algn="l"/>
              </a:tabLst>
            </a:pPr>
            <a:r>
              <a:rPr lang="en-US" sz="3600" dirty="0" smtClean="0">
                <a:latin typeface="Calibri" pitchFamily="34" charset="0"/>
              </a:rPr>
              <a:t>“Products” of Baltic </a:t>
            </a:r>
            <a:r>
              <a:rPr lang="en-US" sz="3600" dirty="0">
                <a:latin typeface="Calibri" pitchFamily="34" charset="0"/>
              </a:rPr>
              <a:t>Earth </a:t>
            </a:r>
            <a:r>
              <a:rPr lang="en-US" sz="3600" dirty="0" smtClean="0">
                <a:latin typeface="Calibri" pitchFamily="34" charset="0"/>
              </a:rPr>
              <a:t>include: </a:t>
            </a: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Conferences, Workshops,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  <a:tab pos="8526463" algn="l"/>
              </a:tabLst>
            </a:pP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Assessment Projects, Research Projects, Summer Schools 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  <a:tab pos="8526463" algn="l"/>
              </a:tabLst>
            </a:pPr>
            <a:r>
              <a:rPr lang="en-US" sz="3600" b="1" dirty="0" smtClean="0">
                <a:solidFill>
                  <a:schemeClr val="accent1"/>
                </a:solidFill>
                <a:latin typeface="Calibri" pitchFamily="34" charset="0"/>
              </a:rPr>
              <a:t>and Courses.</a:t>
            </a:r>
            <a:endParaRPr lang="en-US" sz="36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21" name="Picture 5" descr="C:\Users\reckerma\Desktop\Norway_SWF_2004212_m_bright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0410" y="9090894"/>
            <a:ext cx="8150225" cy="65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reckerma\Desktop\field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554" y="18883982"/>
            <a:ext cx="8069912" cy="605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:\Baltic Earth\Baltic Earth\PresentationsArticles\Baltic Earth Poster\Material\summerschool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885" y="31955338"/>
            <a:ext cx="8012581" cy="561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 rot="16200000">
            <a:off x="26436915" y="13294460"/>
            <a:ext cx="452011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Image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provided by the SeaWiFS </a:t>
            </a:r>
            <a:r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Project,NASA/Goddard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Space Flight </a:t>
            </a:r>
            <a:r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Center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and ORBIMAGE</a:t>
            </a:r>
            <a:r>
              <a:rPr lang="en-US" sz="900">
                <a:latin typeface="Calibri" panose="020F0502020204030204" pitchFamily="34" charset="0"/>
              </a:rPr>
              <a:t>.</a:t>
            </a:r>
            <a:endParaRPr lang="de-DE" sz="900">
              <a:latin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275" y="39716204"/>
            <a:ext cx="2162191" cy="2162191"/>
          </a:xfrm>
          <a:prstGeom prst="rect">
            <a:avLst/>
          </a:prstGeom>
        </p:spPr>
      </p:pic>
      <p:pic>
        <p:nvPicPr>
          <p:cNvPr id="1026" name="Picture 2" descr="V:\Baltic Earth\BACC II\Chapters\9783319160054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64" y="29901206"/>
            <a:ext cx="3861223" cy="511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:\Baltic Earth\Baltic Earth\PresentationsArticles\Downloads\Baltic Earth Poster\Material\cove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43" y="33717630"/>
            <a:ext cx="2739991" cy="38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HZG_PowerPoint">
  <a:themeElements>
    <a:clrScheme name="HZG_PowerPoint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4175125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4175125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ZG_PowerPoint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HZG_PowerPoint</Template>
  <TotalTime>0</TotalTime>
  <Words>189</Words>
  <Application>Microsoft Office PowerPoint</Application>
  <PresentationFormat>Benutzerdefiniert</PresentationFormat>
  <Paragraphs>50</Paragraphs>
  <Slides>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HZG_PowerPoint</vt:lpstr>
      <vt:lpstr>The International Baltic Earth Secretariat (IBES) is located at Helmholtz-Zentrum Geesthacht (Germany) as a focal support point for Baltic Earth.  baltic.earth</vt:lpstr>
    </vt:vector>
  </TitlesOfParts>
  <Company>HZG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</dc:title>
  <dc:creator>HZG</dc:creator>
  <dc:description>Template: 2010-11-21</dc:description>
  <cp:lastModifiedBy>Marcus Reckermann</cp:lastModifiedBy>
  <cp:revision>159</cp:revision>
  <cp:lastPrinted>2015-03-03T07:54:12Z</cp:lastPrinted>
  <dcterms:created xsi:type="dcterms:W3CDTF">2010-11-21T19:40:00Z</dcterms:created>
  <dcterms:modified xsi:type="dcterms:W3CDTF">2017-01-20T13:39:52Z</dcterms:modified>
</cp:coreProperties>
</file>