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48" r:id="rId2"/>
    <p:sldMasterId id="2147483720" r:id="rId3"/>
  </p:sldMasterIdLst>
  <p:notesMasterIdLst>
    <p:notesMasterId r:id="rId62"/>
  </p:notesMasterIdLst>
  <p:sldIdLst>
    <p:sldId id="261" r:id="rId4"/>
    <p:sldId id="504" r:id="rId5"/>
    <p:sldId id="505" r:id="rId6"/>
    <p:sldId id="506" r:id="rId7"/>
    <p:sldId id="507" r:id="rId8"/>
    <p:sldId id="508" r:id="rId9"/>
    <p:sldId id="509" r:id="rId10"/>
    <p:sldId id="373" r:id="rId11"/>
    <p:sldId id="503" r:id="rId12"/>
    <p:sldId id="500" r:id="rId13"/>
    <p:sldId id="510" r:id="rId14"/>
    <p:sldId id="469" r:id="rId15"/>
    <p:sldId id="511" r:id="rId16"/>
    <p:sldId id="471" r:id="rId17"/>
    <p:sldId id="512" r:id="rId18"/>
    <p:sldId id="513" r:id="rId19"/>
    <p:sldId id="472" r:id="rId20"/>
    <p:sldId id="514" r:id="rId21"/>
    <p:sldId id="515" r:id="rId22"/>
    <p:sldId id="474" r:id="rId23"/>
    <p:sldId id="475" r:id="rId24"/>
    <p:sldId id="516" r:id="rId25"/>
    <p:sldId id="517" r:id="rId26"/>
    <p:sldId id="493" r:id="rId27"/>
    <p:sldId id="518" r:id="rId28"/>
    <p:sldId id="519" r:id="rId29"/>
    <p:sldId id="478" r:id="rId30"/>
    <p:sldId id="479" r:id="rId31"/>
    <p:sldId id="480" r:id="rId32"/>
    <p:sldId id="481" r:id="rId33"/>
    <p:sldId id="482" r:id="rId34"/>
    <p:sldId id="484" r:id="rId35"/>
    <p:sldId id="520" r:id="rId36"/>
    <p:sldId id="485" r:id="rId37"/>
    <p:sldId id="521" r:id="rId38"/>
    <p:sldId id="522" r:id="rId39"/>
    <p:sldId id="523" r:id="rId40"/>
    <p:sldId id="524" r:id="rId41"/>
    <p:sldId id="525" r:id="rId42"/>
    <p:sldId id="526" r:id="rId43"/>
    <p:sldId id="527" r:id="rId44"/>
    <p:sldId id="528" r:id="rId45"/>
    <p:sldId id="529" r:id="rId46"/>
    <p:sldId id="530" r:id="rId47"/>
    <p:sldId id="531" r:id="rId48"/>
    <p:sldId id="532" r:id="rId49"/>
    <p:sldId id="533" r:id="rId50"/>
    <p:sldId id="534" r:id="rId51"/>
    <p:sldId id="535" r:id="rId52"/>
    <p:sldId id="536" r:id="rId53"/>
    <p:sldId id="537" r:id="rId54"/>
    <p:sldId id="538" r:id="rId55"/>
    <p:sldId id="539" r:id="rId56"/>
    <p:sldId id="486" r:id="rId57"/>
    <p:sldId id="491" r:id="rId58"/>
    <p:sldId id="496" r:id="rId59"/>
    <p:sldId id="499" r:id="rId60"/>
    <p:sldId id="453" r:id="rId61"/>
  </p:sldIdLst>
  <p:sldSz cx="10693400" cy="7561263"/>
  <p:notesSz cx="6858000" cy="9144000"/>
  <p:defaultTextStyle>
    <a:defPPr>
      <a:defRPr lang="de-DE"/>
    </a:defPPr>
    <a:lvl1pPr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1pPr>
    <a:lvl2pPr marL="457120"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2pPr>
    <a:lvl3pPr marL="914239"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3pPr>
    <a:lvl4pPr marL="1371358"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4pPr>
    <a:lvl5pPr marL="1828477" algn="l" rtl="0" fontAlgn="base">
      <a:lnSpc>
        <a:spcPct val="120000"/>
      </a:lnSpc>
      <a:spcBef>
        <a:spcPct val="0"/>
      </a:spcBef>
      <a:spcAft>
        <a:spcPct val="0"/>
      </a:spcAft>
      <a:buFont typeface="Wingdings 3" pitchFamily="18" charset="2"/>
      <a:defRPr sz="1600" kern="1200">
        <a:solidFill>
          <a:schemeClr val="tx1"/>
        </a:solidFill>
        <a:latin typeface="Calibri" pitchFamily="34" charset="0"/>
        <a:ea typeface="+mn-ea"/>
        <a:cs typeface="Arial" charset="0"/>
      </a:defRPr>
    </a:lvl5pPr>
    <a:lvl6pPr marL="2285597" algn="l" defTabSz="914239" rtl="0" eaLnBrk="1" latinLnBrk="0" hangingPunct="1">
      <a:defRPr sz="1600" kern="1200">
        <a:solidFill>
          <a:schemeClr val="tx1"/>
        </a:solidFill>
        <a:latin typeface="Calibri" pitchFamily="34" charset="0"/>
        <a:ea typeface="+mn-ea"/>
        <a:cs typeface="Arial" charset="0"/>
      </a:defRPr>
    </a:lvl6pPr>
    <a:lvl7pPr marL="2742716" algn="l" defTabSz="914239" rtl="0" eaLnBrk="1" latinLnBrk="0" hangingPunct="1">
      <a:defRPr sz="1600" kern="1200">
        <a:solidFill>
          <a:schemeClr val="tx1"/>
        </a:solidFill>
        <a:latin typeface="Calibri" pitchFamily="34" charset="0"/>
        <a:ea typeface="+mn-ea"/>
        <a:cs typeface="Arial" charset="0"/>
      </a:defRPr>
    </a:lvl7pPr>
    <a:lvl8pPr marL="3199836" algn="l" defTabSz="914239" rtl="0" eaLnBrk="1" latinLnBrk="0" hangingPunct="1">
      <a:defRPr sz="1600" kern="1200">
        <a:solidFill>
          <a:schemeClr val="tx1"/>
        </a:solidFill>
        <a:latin typeface="Calibri" pitchFamily="34" charset="0"/>
        <a:ea typeface="+mn-ea"/>
        <a:cs typeface="Arial" charset="0"/>
      </a:defRPr>
    </a:lvl8pPr>
    <a:lvl9pPr marL="3656954" algn="l" defTabSz="914239" rtl="0" eaLnBrk="1" latinLnBrk="0" hangingPunct="1">
      <a:defRPr sz="16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0000"/>
    <a:srgbClr val="CCCC00"/>
    <a:srgbClr val="FFFF66"/>
    <a:srgbClr val="008000"/>
    <a:srgbClr val="0033CC"/>
    <a:srgbClr val="0000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63" autoAdjust="0"/>
    <p:restoredTop sz="94660"/>
  </p:normalViewPr>
  <p:slideViewPr>
    <p:cSldViewPr>
      <p:cViewPr varScale="1">
        <p:scale>
          <a:sx n="101" d="100"/>
          <a:sy n="101" d="100"/>
        </p:scale>
        <p:origin x="348" y="84"/>
      </p:cViewPr>
      <p:guideLst>
        <p:guide orient="horz" pos="2382"/>
        <p:guide pos="336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buFontTx/>
              <a:buNone/>
              <a:defRPr sz="1200">
                <a:latin typeface="Arial" charset="0"/>
              </a:defRPr>
            </a:lvl1pPr>
          </a:lstStyle>
          <a:p>
            <a:endParaRPr lang="de-DE" altLang="de-DE"/>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buFontTx/>
              <a:buNone/>
              <a:defRPr sz="1200">
                <a:latin typeface="Arial" charset="0"/>
              </a:defRPr>
            </a:lvl1pPr>
          </a:lstStyle>
          <a:p>
            <a:endParaRPr lang="de-DE" altLang="de-DE"/>
          </a:p>
        </p:txBody>
      </p:sp>
      <p:sp>
        <p:nvSpPr>
          <p:cNvPr id="5124" name="Rectangle 4"/>
          <p:cNvSpPr>
            <a:spLocks noGrp="1" noRot="1" noChangeAspect="1" noChangeArrowheads="1" noTextEdit="1"/>
          </p:cNvSpPr>
          <p:nvPr>
            <p:ph type="sldImg" idx="2"/>
          </p:nvPr>
        </p:nvSpPr>
        <p:spPr bwMode="auto">
          <a:xfrm>
            <a:off x="1004888" y="685800"/>
            <a:ext cx="48482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nSpc>
                <a:spcPct val="100000"/>
              </a:lnSpc>
              <a:buFontTx/>
              <a:buNone/>
              <a:defRPr sz="1200">
                <a:latin typeface="Arial" charset="0"/>
              </a:defRPr>
            </a:lvl1pPr>
          </a:lstStyle>
          <a:p>
            <a:endParaRPr lang="de-DE" altLang="de-DE"/>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lnSpc>
                <a:spcPct val="100000"/>
              </a:lnSpc>
              <a:buFontTx/>
              <a:buNone/>
              <a:defRPr sz="1200">
                <a:latin typeface="Arial" charset="0"/>
              </a:defRPr>
            </a:lvl1pPr>
          </a:lstStyle>
          <a:p>
            <a:fld id="{3948E3C7-1C2B-4FF3-AA9E-30901D10F59C}" type="slidenum">
              <a:rPr lang="de-DE" altLang="de-DE"/>
              <a:pPr/>
              <a:t>‹Nr.›</a:t>
            </a:fld>
            <a:endParaRPr lang="de-DE" altLang="de-DE"/>
          </a:p>
        </p:txBody>
      </p:sp>
    </p:spTree>
    <p:extLst>
      <p:ext uri="{BB962C8B-B14F-4D97-AF65-F5344CB8AC3E}">
        <p14:creationId xmlns:p14="http://schemas.microsoft.com/office/powerpoint/2010/main" val="10426154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300" kern="1200">
        <a:solidFill>
          <a:schemeClr val="tx1"/>
        </a:solidFill>
        <a:latin typeface="Arial" charset="0"/>
        <a:ea typeface="+mn-ea"/>
        <a:cs typeface="Arial" charset="0"/>
      </a:defRPr>
    </a:lvl1pPr>
    <a:lvl2pPr marL="457120" algn="l" rtl="0" fontAlgn="base">
      <a:spcBef>
        <a:spcPct val="30000"/>
      </a:spcBef>
      <a:spcAft>
        <a:spcPct val="0"/>
      </a:spcAft>
      <a:defRPr sz="1300" kern="1200">
        <a:solidFill>
          <a:schemeClr val="tx1"/>
        </a:solidFill>
        <a:latin typeface="Arial" charset="0"/>
        <a:ea typeface="+mn-ea"/>
        <a:cs typeface="Arial" charset="0"/>
      </a:defRPr>
    </a:lvl2pPr>
    <a:lvl3pPr marL="914239" algn="l" rtl="0" fontAlgn="base">
      <a:spcBef>
        <a:spcPct val="30000"/>
      </a:spcBef>
      <a:spcAft>
        <a:spcPct val="0"/>
      </a:spcAft>
      <a:defRPr sz="1300" kern="1200">
        <a:solidFill>
          <a:schemeClr val="tx1"/>
        </a:solidFill>
        <a:latin typeface="Arial" charset="0"/>
        <a:ea typeface="+mn-ea"/>
        <a:cs typeface="Arial" charset="0"/>
      </a:defRPr>
    </a:lvl3pPr>
    <a:lvl4pPr marL="1371358" algn="l" rtl="0" fontAlgn="base">
      <a:spcBef>
        <a:spcPct val="30000"/>
      </a:spcBef>
      <a:spcAft>
        <a:spcPct val="0"/>
      </a:spcAft>
      <a:defRPr sz="1300" kern="1200">
        <a:solidFill>
          <a:schemeClr val="tx1"/>
        </a:solidFill>
        <a:latin typeface="Arial" charset="0"/>
        <a:ea typeface="+mn-ea"/>
        <a:cs typeface="Arial" charset="0"/>
      </a:defRPr>
    </a:lvl4pPr>
    <a:lvl5pPr marL="1828477" algn="l" rtl="0" fontAlgn="base">
      <a:spcBef>
        <a:spcPct val="30000"/>
      </a:spcBef>
      <a:spcAft>
        <a:spcPct val="0"/>
      </a:spcAft>
      <a:defRPr sz="1300" kern="1200">
        <a:solidFill>
          <a:schemeClr val="tx1"/>
        </a:solidFill>
        <a:latin typeface="Arial" charset="0"/>
        <a:ea typeface="+mn-ea"/>
        <a:cs typeface="Arial" charset="0"/>
      </a:defRPr>
    </a:lvl5pPr>
    <a:lvl6pPr marL="2285597" algn="l" defTabSz="914239" rtl="0" eaLnBrk="1" latinLnBrk="0" hangingPunct="1">
      <a:defRPr sz="1300" kern="1200">
        <a:solidFill>
          <a:schemeClr val="tx1"/>
        </a:solidFill>
        <a:latin typeface="+mn-lt"/>
        <a:ea typeface="+mn-ea"/>
        <a:cs typeface="+mn-cs"/>
      </a:defRPr>
    </a:lvl6pPr>
    <a:lvl7pPr marL="2742716" algn="l" defTabSz="914239" rtl="0" eaLnBrk="1" latinLnBrk="0" hangingPunct="1">
      <a:defRPr sz="1300" kern="1200">
        <a:solidFill>
          <a:schemeClr val="tx1"/>
        </a:solidFill>
        <a:latin typeface="+mn-lt"/>
        <a:ea typeface="+mn-ea"/>
        <a:cs typeface="+mn-cs"/>
      </a:defRPr>
    </a:lvl7pPr>
    <a:lvl8pPr marL="3199836" algn="l" defTabSz="914239" rtl="0" eaLnBrk="1" latinLnBrk="0" hangingPunct="1">
      <a:defRPr sz="1300" kern="1200">
        <a:solidFill>
          <a:schemeClr val="tx1"/>
        </a:solidFill>
        <a:latin typeface="+mn-lt"/>
        <a:ea typeface="+mn-ea"/>
        <a:cs typeface="+mn-cs"/>
      </a:defRPr>
    </a:lvl8pPr>
    <a:lvl9pPr marL="3656954" algn="l" defTabSz="91423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5B3E-1BF0-4D03-903F-E95BBD92895C}" type="slidenum">
              <a:rPr lang="de-DE"/>
              <a:pPr/>
              <a:t>5</a:t>
            </a:fld>
            <a:endParaRPr lang="de-DE"/>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14400" y="4343400"/>
            <a:ext cx="5029200" cy="4114800"/>
          </a:xfrm>
        </p:spPr>
        <p:txBody>
          <a:bodyPr/>
          <a:lstStyle/>
          <a:p>
            <a:endParaRPr lang="de-DE"/>
          </a:p>
        </p:txBody>
      </p:sp>
    </p:spTree>
    <p:extLst>
      <p:ext uri="{BB962C8B-B14F-4D97-AF65-F5344CB8AC3E}">
        <p14:creationId xmlns:p14="http://schemas.microsoft.com/office/powerpoint/2010/main" val="83658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4EE4FF-53FA-401E-A082-BD1B61002A17}" type="slidenum">
              <a:rPr lang="de-DE"/>
              <a:pPr/>
              <a:t>6</a:t>
            </a:fld>
            <a:endParaRPr lang="de-DE"/>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xfrm>
            <a:off x="914400" y="4343400"/>
            <a:ext cx="5029200" cy="4114800"/>
          </a:xfrm>
        </p:spPr>
        <p:txBody>
          <a:bodyPr/>
          <a:lstStyle/>
          <a:p>
            <a:endParaRPr lang="de-DE"/>
          </a:p>
        </p:txBody>
      </p:sp>
    </p:spTree>
    <p:extLst>
      <p:ext uri="{BB962C8B-B14F-4D97-AF65-F5344CB8AC3E}">
        <p14:creationId xmlns:p14="http://schemas.microsoft.com/office/powerpoint/2010/main" val="272988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513775-A0C8-4663-BA96-E7C34C16C8C2}" type="slidenum">
              <a:rPr lang="de-DE"/>
              <a:pPr/>
              <a:t>7</a:t>
            </a:fld>
            <a:endParaRPr lang="de-DE"/>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xfrm>
            <a:off x="914400" y="4343400"/>
            <a:ext cx="5029200" cy="4114800"/>
          </a:xfrm>
        </p:spPr>
        <p:txBody>
          <a:bodyPr/>
          <a:lstStyle/>
          <a:p>
            <a:endParaRPr lang="de-DE"/>
          </a:p>
        </p:txBody>
      </p:sp>
    </p:spTree>
    <p:extLst>
      <p:ext uri="{BB962C8B-B14F-4D97-AF65-F5344CB8AC3E}">
        <p14:creationId xmlns:p14="http://schemas.microsoft.com/office/powerpoint/2010/main" val="3726041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89" y="2349500"/>
            <a:ext cx="9090025"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375" y="4284665"/>
            <a:ext cx="7486650" cy="1931986"/>
          </a:xfrm>
          <a:prstGeom prst="rect">
            <a:avLst/>
          </a:prstGeom>
        </p:spPr>
        <p:txBody>
          <a:bodyPr lIns="91424" tIns="45712" rIns="91424" bIns="45712"/>
          <a:lstStyle>
            <a:lvl1pPr marL="0" indent="0" algn="ctr">
              <a:buNone/>
              <a:defRPr/>
            </a:lvl1pPr>
            <a:lvl2pPr marL="457120" indent="0" algn="ctr">
              <a:buNone/>
              <a:defRPr/>
            </a:lvl2pPr>
            <a:lvl3pPr marL="914239" indent="0" algn="ctr">
              <a:buNone/>
              <a:defRPr/>
            </a:lvl3pPr>
            <a:lvl4pPr marL="1371358" indent="0" algn="ctr">
              <a:buNone/>
              <a:defRPr/>
            </a:lvl4pPr>
            <a:lvl5pPr marL="1828477" indent="0" algn="ctr">
              <a:buNone/>
              <a:defRPr/>
            </a:lvl5pPr>
            <a:lvl6pPr marL="2285597" indent="0" algn="ctr">
              <a:buNone/>
              <a:defRPr/>
            </a:lvl6pPr>
            <a:lvl7pPr marL="2742716" indent="0" algn="ctr">
              <a:buNone/>
              <a:defRPr/>
            </a:lvl7pPr>
            <a:lvl8pPr marL="3199836" indent="0" algn="ctr">
              <a:buNone/>
              <a:defRPr/>
            </a:lvl8pPr>
            <a:lvl9pPr marL="3656954"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330165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4989" y="1763713"/>
            <a:ext cx="9623425" cy="4991100"/>
          </a:xfrm>
          <a:prstGeom prst="rect">
            <a:avLst/>
          </a:prstGeom>
        </p:spPr>
        <p:txBody>
          <a:bodyPr vert="eaVert"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34977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753350" y="107951"/>
            <a:ext cx="2405063" cy="664686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34989" y="107951"/>
            <a:ext cx="7065962" cy="6646863"/>
          </a:xfrm>
          <a:prstGeom prst="rect">
            <a:avLst/>
          </a:prstGeom>
        </p:spPr>
        <p:txBody>
          <a:bodyPr vert="eaVert"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6423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89" y="2349500"/>
            <a:ext cx="9090025"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375" y="4284665"/>
            <a:ext cx="7486650" cy="1931986"/>
          </a:xfrm>
        </p:spPr>
        <p:txBody>
          <a:bodyPr/>
          <a:lstStyle>
            <a:lvl1pPr marL="0" indent="0" algn="ctr">
              <a:buNone/>
              <a:defRPr/>
            </a:lvl1pPr>
            <a:lvl2pPr marL="457120" indent="0" algn="ctr">
              <a:buNone/>
              <a:defRPr/>
            </a:lvl2pPr>
            <a:lvl3pPr marL="914239" indent="0" algn="ctr">
              <a:buNone/>
              <a:defRPr/>
            </a:lvl3pPr>
            <a:lvl4pPr marL="1371358" indent="0" algn="ctr">
              <a:buNone/>
              <a:defRPr/>
            </a:lvl4pPr>
            <a:lvl5pPr marL="1828477" indent="0" algn="ctr">
              <a:buNone/>
              <a:defRPr/>
            </a:lvl5pPr>
            <a:lvl6pPr marL="2285597" indent="0" algn="ctr">
              <a:buNone/>
              <a:defRPr/>
            </a:lvl6pPr>
            <a:lvl7pPr marL="2742716" indent="0" algn="ctr">
              <a:buNone/>
              <a:defRPr/>
            </a:lvl7pPr>
            <a:lvl8pPr marL="3199836" indent="0" algn="ctr">
              <a:buNone/>
              <a:defRPr/>
            </a:lvl8pPr>
            <a:lvl9pPr marL="3656954" indent="0" algn="ctr">
              <a:buNone/>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B1D8E69F-6957-417B-89B0-37D5042CF50B}" type="slidenum">
              <a:rPr lang="de-DE" altLang="de-DE"/>
              <a:pPr/>
              <a:t>‹Nr.›</a:t>
            </a:fld>
            <a:endParaRPr lang="de-DE" altLang="de-DE"/>
          </a:p>
        </p:txBody>
      </p:sp>
    </p:spTree>
    <p:extLst>
      <p:ext uri="{BB962C8B-B14F-4D97-AF65-F5344CB8AC3E}">
        <p14:creationId xmlns:p14="http://schemas.microsoft.com/office/powerpoint/2010/main" val="2808141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smtClean="0"/>
              <a:t>Marcus Reckermann, International Baltic Earth Secretariat                                                              ASLO OSC Meeting, Honolulu, February 2014</a:t>
            </a:r>
            <a:endParaRPr lang="de-DE" altLang="de-DE"/>
          </a:p>
        </p:txBody>
      </p:sp>
      <p:sp>
        <p:nvSpPr>
          <p:cNvPr id="5" name="Foliennummernplatzhalter 4"/>
          <p:cNvSpPr>
            <a:spLocks noGrp="1"/>
          </p:cNvSpPr>
          <p:nvPr>
            <p:ph type="sldNum" sz="quarter" idx="11"/>
          </p:nvPr>
        </p:nvSpPr>
        <p:spPr/>
        <p:txBody>
          <a:bodyPr/>
          <a:lstStyle>
            <a:lvl1pPr>
              <a:defRPr/>
            </a:lvl1pPr>
          </a:lstStyle>
          <a:p>
            <a:fld id="{3880E580-E1DC-46E0-94AC-7809706CD4A3}" type="slidenum">
              <a:rPr lang="de-DE" altLang="de-DE"/>
              <a:pPr/>
              <a:t>‹Nr.›</a:t>
            </a:fld>
            <a:endParaRPr lang="de-DE" altLang="de-DE"/>
          </a:p>
        </p:txBody>
      </p:sp>
      <p:sp>
        <p:nvSpPr>
          <p:cNvPr id="6" name="Titel 1"/>
          <p:cNvSpPr txBox="1">
            <a:spLocks/>
          </p:cNvSpPr>
          <p:nvPr userDrawn="1"/>
        </p:nvSpPr>
        <p:spPr bwMode="gray">
          <a:xfrm>
            <a:off x="1831008" y="7272477"/>
            <a:ext cx="6767512" cy="288786"/>
          </a:xfrm>
          <a:prstGeom prst="rect">
            <a:avLst/>
          </a:prstGeom>
          <a:solidFill>
            <a:schemeClr val="bg1"/>
          </a:solidFill>
          <a:ln>
            <a:noFill/>
          </a:ln>
          <a:effectLs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sz="1600">
                <a:solidFill>
                  <a:schemeClr val="tx1"/>
                </a:solidFill>
                <a:latin typeface="+mj-lt"/>
                <a:ea typeface="+mj-ea"/>
                <a:cs typeface="+mj-cs"/>
              </a:defRPr>
            </a:lvl1pPr>
            <a:lvl2pPr algn="l" defTabSz="1042988" rtl="0" fontAlgn="base">
              <a:spcBef>
                <a:spcPct val="0"/>
              </a:spcBef>
              <a:spcAft>
                <a:spcPct val="0"/>
              </a:spcAft>
              <a:defRPr sz="1600">
                <a:solidFill>
                  <a:schemeClr val="tx1"/>
                </a:solidFill>
                <a:latin typeface="Arial" charset="0"/>
                <a:cs typeface="Arial" charset="0"/>
              </a:defRPr>
            </a:lvl2pPr>
            <a:lvl3pPr algn="l" defTabSz="1042988" rtl="0" fontAlgn="base">
              <a:spcBef>
                <a:spcPct val="0"/>
              </a:spcBef>
              <a:spcAft>
                <a:spcPct val="0"/>
              </a:spcAft>
              <a:defRPr sz="1600">
                <a:solidFill>
                  <a:schemeClr val="tx1"/>
                </a:solidFill>
                <a:latin typeface="Arial" charset="0"/>
                <a:cs typeface="Arial" charset="0"/>
              </a:defRPr>
            </a:lvl3pPr>
            <a:lvl4pPr algn="l" defTabSz="1042988" rtl="0" fontAlgn="base">
              <a:spcBef>
                <a:spcPct val="0"/>
              </a:spcBef>
              <a:spcAft>
                <a:spcPct val="0"/>
              </a:spcAft>
              <a:defRPr sz="1600">
                <a:solidFill>
                  <a:schemeClr val="tx1"/>
                </a:solidFill>
                <a:latin typeface="Arial" charset="0"/>
                <a:cs typeface="Arial" charset="0"/>
              </a:defRPr>
            </a:lvl4pPr>
            <a:lvl5pPr algn="l" defTabSz="1042988" rtl="0" fontAlgn="base">
              <a:spcBef>
                <a:spcPct val="0"/>
              </a:spcBef>
              <a:spcAft>
                <a:spcPct val="0"/>
              </a:spcAft>
              <a:defRPr sz="1600">
                <a:solidFill>
                  <a:schemeClr val="tx1"/>
                </a:solidFill>
                <a:latin typeface="Arial" charset="0"/>
                <a:cs typeface="Arial" charset="0"/>
              </a:defRPr>
            </a:lvl5pPr>
            <a:lvl6pPr marL="457200" algn="l" defTabSz="1042988" rtl="0" fontAlgn="base">
              <a:spcBef>
                <a:spcPct val="0"/>
              </a:spcBef>
              <a:spcAft>
                <a:spcPct val="0"/>
              </a:spcAft>
              <a:defRPr sz="1600">
                <a:solidFill>
                  <a:schemeClr val="tx1"/>
                </a:solidFill>
                <a:latin typeface="Arial" charset="0"/>
                <a:cs typeface="Arial" charset="0"/>
              </a:defRPr>
            </a:lvl6pPr>
            <a:lvl7pPr marL="914400" algn="l" defTabSz="1042988" rtl="0" fontAlgn="base">
              <a:spcBef>
                <a:spcPct val="0"/>
              </a:spcBef>
              <a:spcAft>
                <a:spcPct val="0"/>
              </a:spcAft>
              <a:defRPr sz="1600">
                <a:solidFill>
                  <a:schemeClr val="tx1"/>
                </a:solidFill>
                <a:latin typeface="Arial" charset="0"/>
                <a:cs typeface="Arial" charset="0"/>
              </a:defRPr>
            </a:lvl7pPr>
            <a:lvl8pPr marL="1371600" algn="l" defTabSz="1042988" rtl="0" fontAlgn="base">
              <a:spcBef>
                <a:spcPct val="0"/>
              </a:spcBef>
              <a:spcAft>
                <a:spcPct val="0"/>
              </a:spcAft>
              <a:defRPr sz="1600">
                <a:solidFill>
                  <a:schemeClr val="tx1"/>
                </a:solidFill>
                <a:latin typeface="Arial" charset="0"/>
                <a:cs typeface="Arial" charset="0"/>
              </a:defRPr>
            </a:lvl8pPr>
            <a:lvl9pPr marL="1828800" algn="l" defTabSz="1042988" rtl="0" fontAlgn="base">
              <a:spcBef>
                <a:spcPct val="0"/>
              </a:spcBef>
              <a:spcAft>
                <a:spcPct val="0"/>
              </a:spcAft>
              <a:defRPr sz="1600">
                <a:solidFill>
                  <a:schemeClr val="tx1"/>
                </a:solidFill>
                <a:latin typeface="Arial" charset="0"/>
                <a:cs typeface="Arial" charset="0"/>
              </a:defRPr>
            </a:lvl9pPr>
          </a:lstStyle>
          <a:p>
            <a:pPr algn="ctr">
              <a:lnSpc>
                <a:spcPct val="100000"/>
              </a:lnSpc>
              <a:buFontTx/>
            </a:pPr>
            <a:r>
              <a:rPr lang="de-DE" sz="1400" kern="0" smtClean="0">
                <a:latin typeface="Calibri" panose="020F0502020204030204" pitchFamily="34" charset="0"/>
              </a:rPr>
              <a:t>www.baltic-earth.eu</a:t>
            </a:r>
            <a:endParaRPr lang="de-DE" sz="1400" kern="0">
              <a:latin typeface="Calibri" panose="020F0502020204030204" pitchFamily="34" charset="0"/>
            </a:endParaRPr>
          </a:p>
        </p:txBody>
      </p:sp>
    </p:spTree>
    <p:extLst>
      <p:ext uri="{BB962C8B-B14F-4D97-AF65-F5344CB8AC3E}">
        <p14:creationId xmlns:p14="http://schemas.microsoft.com/office/powerpoint/2010/main" val="1834983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551" y="4859339"/>
            <a:ext cx="9090025"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44551" y="3205164"/>
            <a:ext cx="9090025" cy="1654175"/>
          </a:xfrm>
        </p:spPr>
        <p:txBody>
          <a:bodyPr anchor="b"/>
          <a:lstStyle>
            <a:lvl1pPr marL="0" indent="0">
              <a:buNone/>
              <a:defRPr sz="2100"/>
            </a:lvl1pPr>
            <a:lvl2pPr marL="457120" indent="0">
              <a:buNone/>
              <a:defRPr sz="1800"/>
            </a:lvl2pPr>
            <a:lvl3pPr marL="914239" indent="0">
              <a:buNone/>
              <a:defRPr sz="1600"/>
            </a:lvl3pPr>
            <a:lvl4pPr marL="1371358" indent="0">
              <a:buNone/>
              <a:defRPr sz="1400"/>
            </a:lvl4pPr>
            <a:lvl5pPr marL="1828477" indent="0">
              <a:buNone/>
              <a:defRPr sz="1400"/>
            </a:lvl5pPr>
            <a:lvl6pPr marL="2285597" indent="0">
              <a:buNone/>
              <a:defRPr sz="1400"/>
            </a:lvl6pPr>
            <a:lvl7pPr marL="2742716" indent="0">
              <a:buNone/>
              <a:defRPr sz="1400"/>
            </a:lvl7pPr>
            <a:lvl8pPr marL="3199836" indent="0">
              <a:buNone/>
              <a:defRPr sz="1400"/>
            </a:lvl8pPr>
            <a:lvl9pPr marL="3656954"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2E742153-A165-4E24-88B5-C431618E0C71}" type="slidenum">
              <a:rPr lang="de-DE" altLang="de-DE"/>
              <a:pPr/>
              <a:t>‹Nr.›</a:t>
            </a:fld>
            <a:endParaRPr lang="de-DE" altLang="de-DE"/>
          </a:p>
        </p:txBody>
      </p:sp>
    </p:spTree>
    <p:extLst>
      <p:ext uri="{BB962C8B-B14F-4D97-AF65-F5344CB8AC3E}">
        <p14:creationId xmlns:p14="http://schemas.microsoft.com/office/powerpoint/2010/main" val="206126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243014" y="1484314"/>
            <a:ext cx="4441825" cy="5140325"/>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837239" y="1484314"/>
            <a:ext cx="4441825" cy="5140325"/>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2274F0B9-A801-44FB-843B-0494E70A13D6}" type="slidenum">
              <a:rPr lang="de-DE" altLang="de-DE"/>
              <a:pPr/>
              <a:t>‹Nr.›</a:t>
            </a:fld>
            <a:endParaRPr lang="de-DE" altLang="de-DE"/>
          </a:p>
        </p:txBody>
      </p:sp>
    </p:spTree>
    <p:extLst>
      <p:ext uri="{BB962C8B-B14F-4D97-AF65-F5344CB8AC3E}">
        <p14:creationId xmlns:p14="http://schemas.microsoft.com/office/powerpoint/2010/main" val="2167238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989" y="303214"/>
            <a:ext cx="962342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34989" y="1692276"/>
            <a:ext cx="4724400" cy="704850"/>
          </a:xfrm>
        </p:spPr>
        <p:txBody>
          <a:bodyPr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34989" y="2397126"/>
            <a:ext cx="4724400"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432426" y="1692276"/>
            <a:ext cx="4725988" cy="704850"/>
          </a:xfrm>
        </p:spPr>
        <p:txBody>
          <a:bodyPr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432426" y="2397126"/>
            <a:ext cx="4725988"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8" name="Foliennummernplatzhalter 7"/>
          <p:cNvSpPr>
            <a:spLocks noGrp="1"/>
          </p:cNvSpPr>
          <p:nvPr>
            <p:ph type="sldNum" sz="quarter" idx="11"/>
          </p:nvPr>
        </p:nvSpPr>
        <p:spPr/>
        <p:txBody>
          <a:bodyPr/>
          <a:lstStyle>
            <a:lvl1pPr>
              <a:defRPr/>
            </a:lvl1pPr>
          </a:lstStyle>
          <a:p>
            <a:fld id="{1E76268D-094B-4CC6-AEE5-F564523E575D}" type="slidenum">
              <a:rPr lang="de-DE" altLang="de-DE"/>
              <a:pPr/>
              <a:t>‹Nr.›</a:t>
            </a:fld>
            <a:endParaRPr lang="de-DE" altLang="de-DE"/>
          </a:p>
        </p:txBody>
      </p:sp>
    </p:spTree>
    <p:extLst>
      <p:ext uri="{BB962C8B-B14F-4D97-AF65-F5344CB8AC3E}">
        <p14:creationId xmlns:p14="http://schemas.microsoft.com/office/powerpoint/2010/main" val="1757613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4" name="Foliennummernplatzhalter 3"/>
          <p:cNvSpPr>
            <a:spLocks noGrp="1"/>
          </p:cNvSpPr>
          <p:nvPr>
            <p:ph type="sldNum" sz="quarter" idx="11"/>
          </p:nvPr>
        </p:nvSpPr>
        <p:spPr/>
        <p:txBody>
          <a:bodyPr/>
          <a:lstStyle>
            <a:lvl1pPr>
              <a:defRPr/>
            </a:lvl1pPr>
          </a:lstStyle>
          <a:p>
            <a:fld id="{39E23299-3C6A-4F66-910E-1B9AA217A177}" type="slidenum">
              <a:rPr lang="de-DE" altLang="de-DE"/>
              <a:pPr/>
              <a:t>‹Nr.›</a:t>
            </a:fld>
            <a:endParaRPr lang="de-DE" altLang="de-DE"/>
          </a:p>
        </p:txBody>
      </p:sp>
    </p:spTree>
    <p:extLst>
      <p:ext uri="{BB962C8B-B14F-4D97-AF65-F5344CB8AC3E}">
        <p14:creationId xmlns:p14="http://schemas.microsoft.com/office/powerpoint/2010/main" val="2765522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3" name="Foliennummernplatzhalter 2"/>
          <p:cNvSpPr>
            <a:spLocks noGrp="1"/>
          </p:cNvSpPr>
          <p:nvPr>
            <p:ph type="sldNum" sz="quarter" idx="11"/>
          </p:nvPr>
        </p:nvSpPr>
        <p:spPr/>
        <p:txBody>
          <a:bodyPr/>
          <a:lstStyle>
            <a:lvl1pPr>
              <a:defRPr/>
            </a:lvl1pPr>
          </a:lstStyle>
          <a:p>
            <a:fld id="{B1E4098B-9440-44E2-8B1C-081796F4C1E4}" type="slidenum">
              <a:rPr lang="de-DE" altLang="de-DE"/>
              <a:pPr/>
              <a:t>‹Nr.›</a:t>
            </a:fld>
            <a:endParaRPr lang="de-DE" altLang="de-DE"/>
          </a:p>
        </p:txBody>
      </p:sp>
    </p:spTree>
    <p:extLst>
      <p:ext uri="{BB962C8B-B14F-4D97-AF65-F5344CB8AC3E}">
        <p14:creationId xmlns:p14="http://schemas.microsoft.com/office/powerpoint/2010/main" val="117644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988" y="301626"/>
            <a:ext cx="3517901" cy="1281113"/>
          </a:xfrm>
        </p:spPr>
        <p:txBody>
          <a:bodyPr/>
          <a:lstStyle>
            <a:lvl1pPr algn="l">
              <a:defRPr sz="2100" b="1"/>
            </a:lvl1pPr>
          </a:lstStyle>
          <a:p>
            <a:r>
              <a:rPr lang="de-DE" smtClean="0"/>
              <a:t>Titelmasterformat durch Klicken bearbeiten</a:t>
            </a:r>
            <a:endParaRPr lang="de-DE"/>
          </a:p>
        </p:txBody>
      </p:sp>
      <p:sp>
        <p:nvSpPr>
          <p:cNvPr id="3" name="Inhaltsplatzhalter 2"/>
          <p:cNvSpPr>
            <a:spLocks noGrp="1"/>
          </p:cNvSpPr>
          <p:nvPr>
            <p:ph idx="1"/>
          </p:nvPr>
        </p:nvSpPr>
        <p:spPr>
          <a:xfrm>
            <a:off x="4181476" y="301625"/>
            <a:ext cx="5976938" cy="6453188"/>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4988" y="1582739"/>
            <a:ext cx="3517901" cy="5172075"/>
          </a:xfrm>
        </p:spPr>
        <p:txBody>
          <a:bodyPr/>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D7C93264-714C-4E2A-BE61-16085A6F3BE2}" type="slidenum">
              <a:rPr lang="de-DE" altLang="de-DE"/>
              <a:pPr/>
              <a:t>‹Nr.›</a:t>
            </a:fld>
            <a:endParaRPr lang="de-DE" altLang="de-DE"/>
          </a:p>
        </p:txBody>
      </p:sp>
    </p:spTree>
    <p:extLst>
      <p:ext uri="{BB962C8B-B14F-4D97-AF65-F5344CB8AC3E}">
        <p14:creationId xmlns:p14="http://schemas.microsoft.com/office/powerpoint/2010/main" val="308103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534989" y="1763713"/>
            <a:ext cx="9623425" cy="4991100"/>
          </a:xfrm>
          <a:prstGeom prst="rect">
            <a:avLst/>
          </a:prstGeom>
        </p:spPr>
        <p:txBody>
          <a:bodyPr lIns="91424" tIns="45712" rIns="91424" bIns="45712"/>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33799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501" y="5292725"/>
            <a:ext cx="6416675" cy="625475"/>
          </a:xfrm>
        </p:spPr>
        <p:txBody>
          <a:bodyPr/>
          <a:lstStyle>
            <a:lvl1pPr algn="l">
              <a:defRPr sz="2100" b="1"/>
            </a:lvl1pPr>
          </a:lstStyle>
          <a:p>
            <a:r>
              <a:rPr lang="de-DE" smtClean="0"/>
              <a:t>Titelmasterformat durch Klicken bearbeiten</a:t>
            </a:r>
            <a:endParaRPr lang="de-DE"/>
          </a:p>
        </p:txBody>
      </p:sp>
      <p:sp>
        <p:nvSpPr>
          <p:cNvPr id="3" name="Bildplatzhalter 2"/>
          <p:cNvSpPr>
            <a:spLocks noGrp="1"/>
          </p:cNvSpPr>
          <p:nvPr>
            <p:ph type="pic" idx="1"/>
          </p:nvPr>
        </p:nvSpPr>
        <p:spPr>
          <a:xfrm>
            <a:off x="2095501" y="676275"/>
            <a:ext cx="6416675" cy="4535488"/>
          </a:xfrm>
        </p:spPr>
        <p:txBody>
          <a:bodyPr/>
          <a:lstStyle>
            <a:lvl1pPr marL="0" indent="0">
              <a:buNone/>
              <a:defRPr sz="3200"/>
            </a:lvl1pPr>
            <a:lvl2pPr marL="457120" indent="0">
              <a:buNone/>
              <a:defRPr sz="2900"/>
            </a:lvl2pPr>
            <a:lvl3pPr marL="914239" indent="0">
              <a:buNone/>
              <a:defRPr sz="2400"/>
            </a:lvl3pPr>
            <a:lvl4pPr marL="1371358" indent="0">
              <a:buNone/>
              <a:defRPr sz="2100"/>
            </a:lvl4pPr>
            <a:lvl5pPr marL="1828477" indent="0">
              <a:buNone/>
              <a:defRPr sz="2100"/>
            </a:lvl5pPr>
            <a:lvl6pPr marL="2285597" indent="0">
              <a:buNone/>
              <a:defRPr sz="2100"/>
            </a:lvl6pPr>
            <a:lvl7pPr marL="2742716" indent="0">
              <a:buNone/>
              <a:defRPr sz="2100"/>
            </a:lvl7pPr>
            <a:lvl8pPr marL="3199836" indent="0">
              <a:buNone/>
              <a:defRPr sz="2100"/>
            </a:lvl8pPr>
            <a:lvl9pPr marL="3656954" indent="0">
              <a:buNone/>
              <a:defRPr sz="2100"/>
            </a:lvl9pPr>
          </a:lstStyle>
          <a:p>
            <a:endParaRPr lang="de-DE"/>
          </a:p>
        </p:txBody>
      </p:sp>
      <p:sp>
        <p:nvSpPr>
          <p:cNvPr id="4" name="Textplatzhalter 3"/>
          <p:cNvSpPr>
            <a:spLocks noGrp="1"/>
          </p:cNvSpPr>
          <p:nvPr>
            <p:ph type="body" sz="half" idx="2"/>
          </p:nvPr>
        </p:nvSpPr>
        <p:spPr>
          <a:xfrm>
            <a:off x="2095501" y="5918201"/>
            <a:ext cx="6416675" cy="887413"/>
          </a:xfrm>
        </p:spPr>
        <p:txBody>
          <a:bodyPr/>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6" name="Foliennummernplatzhalter 5"/>
          <p:cNvSpPr>
            <a:spLocks noGrp="1"/>
          </p:cNvSpPr>
          <p:nvPr>
            <p:ph type="sldNum" sz="quarter" idx="11"/>
          </p:nvPr>
        </p:nvSpPr>
        <p:spPr/>
        <p:txBody>
          <a:bodyPr/>
          <a:lstStyle>
            <a:lvl1pPr>
              <a:defRPr/>
            </a:lvl1pPr>
          </a:lstStyle>
          <a:p>
            <a:fld id="{2EFDC008-8FBB-4A6C-8D84-EAC42AB1BC93}" type="slidenum">
              <a:rPr lang="de-DE" altLang="de-DE"/>
              <a:pPr/>
              <a:t>‹Nr.›</a:t>
            </a:fld>
            <a:endParaRPr lang="de-DE" altLang="de-DE"/>
          </a:p>
        </p:txBody>
      </p:sp>
    </p:spTree>
    <p:extLst>
      <p:ext uri="{BB962C8B-B14F-4D97-AF65-F5344CB8AC3E}">
        <p14:creationId xmlns:p14="http://schemas.microsoft.com/office/powerpoint/2010/main" val="4000844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3CAABDBD-9C58-4338-A7B7-6A816F462E1A}" type="slidenum">
              <a:rPr lang="de-DE" altLang="de-DE"/>
              <a:pPr/>
              <a:t>‹Nr.›</a:t>
            </a:fld>
            <a:endParaRPr lang="de-DE" altLang="de-DE"/>
          </a:p>
        </p:txBody>
      </p:sp>
    </p:spTree>
    <p:extLst>
      <p:ext uri="{BB962C8B-B14F-4D97-AF65-F5344CB8AC3E}">
        <p14:creationId xmlns:p14="http://schemas.microsoft.com/office/powerpoint/2010/main" val="1357257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020050" y="395288"/>
            <a:ext cx="2259013" cy="6229349"/>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243014" y="395288"/>
            <a:ext cx="6624637" cy="622934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de-DE" altLang="de-DE"/>
              <a:t>Marcus Reckermann, International BALTEX Secretariat                                                              GEWEX/GHP Meeting, Sydney, 11 October 2012</a:t>
            </a:r>
          </a:p>
        </p:txBody>
      </p:sp>
      <p:sp>
        <p:nvSpPr>
          <p:cNvPr id="5" name="Foliennummernplatzhalter 4"/>
          <p:cNvSpPr>
            <a:spLocks noGrp="1"/>
          </p:cNvSpPr>
          <p:nvPr>
            <p:ph type="sldNum" sz="quarter" idx="11"/>
          </p:nvPr>
        </p:nvSpPr>
        <p:spPr/>
        <p:txBody>
          <a:bodyPr/>
          <a:lstStyle>
            <a:lvl1pPr>
              <a:defRPr/>
            </a:lvl1pPr>
          </a:lstStyle>
          <a:p>
            <a:fld id="{5DC2888D-9230-41B5-A1B1-8FAD487EEEAD}" type="slidenum">
              <a:rPr lang="de-DE" altLang="de-DE"/>
              <a:pPr/>
              <a:t>‹Nr.›</a:t>
            </a:fld>
            <a:endParaRPr lang="de-DE" altLang="de-DE"/>
          </a:p>
        </p:txBody>
      </p:sp>
    </p:spTree>
    <p:extLst>
      <p:ext uri="{BB962C8B-B14F-4D97-AF65-F5344CB8AC3E}">
        <p14:creationId xmlns:p14="http://schemas.microsoft.com/office/powerpoint/2010/main" val="2496315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1688" y="2349500"/>
            <a:ext cx="9090025" cy="1620838"/>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3375" y="4284663"/>
            <a:ext cx="7486650" cy="193198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402705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itel 1"/>
          <p:cNvSpPr txBox="1">
            <a:spLocks/>
          </p:cNvSpPr>
          <p:nvPr userDrawn="1"/>
        </p:nvSpPr>
        <p:spPr bwMode="gray">
          <a:xfrm>
            <a:off x="4194572" y="7288632"/>
            <a:ext cx="2160240" cy="280194"/>
          </a:xfrm>
          <a:prstGeom prst="rect">
            <a:avLst/>
          </a:prstGeom>
          <a:solidFill>
            <a:schemeClr val="bg1"/>
          </a:solidFill>
          <a:ln>
            <a:noFill/>
          </a:ln>
          <a:effectLs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sz="1600">
                <a:solidFill>
                  <a:schemeClr val="tx1"/>
                </a:solidFill>
                <a:latin typeface="+mj-lt"/>
                <a:ea typeface="+mj-ea"/>
                <a:cs typeface="+mj-cs"/>
              </a:defRPr>
            </a:lvl1pPr>
            <a:lvl2pPr algn="l" defTabSz="1042988" rtl="0" fontAlgn="base">
              <a:spcBef>
                <a:spcPct val="0"/>
              </a:spcBef>
              <a:spcAft>
                <a:spcPct val="0"/>
              </a:spcAft>
              <a:defRPr sz="1600">
                <a:solidFill>
                  <a:schemeClr val="tx1"/>
                </a:solidFill>
                <a:latin typeface="Arial" charset="0"/>
                <a:cs typeface="Arial" charset="0"/>
              </a:defRPr>
            </a:lvl2pPr>
            <a:lvl3pPr algn="l" defTabSz="1042988" rtl="0" fontAlgn="base">
              <a:spcBef>
                <a:spcPct val="0"/>
              </a:spcBef>
              <a:spcAft>
                <a:spcPct val="0"/>
              </a:spcAft>
              <a:defRPr sz="1600">
                <a:solidFill>
                  <a:schemeClr val="tx1"/>
                </a:solidFill>
                <a:latin typeface="Arial" charset="0"/>
                <a:cs typeface="Arial" charset="0"/>
              </a:defRPr>
            </a:lvl3pPr>
            <a:lvl4pPr algn="l" defTabSz="1042988" rtl="0" fontAlgn="base">
              <a:spcBef>
                <a:spcPct val="0"/>
              </a:spcBef>
              <a:spcAft>
                <a:spcPct val="0"/>
              </a:spcAft>
              <a:defRPr sz="1600">
                <a:solidFill>
                  <a:schemeClr val="tx1"/>
                </a:solidFill>
                <a:latin typeface="Arial" charset="0"/>
                <a:cs typeface="Arial" charset="0"/>
              </a:defRPr>
            </a:lvl4pPr>
            <a:lvl5pPr algn="l" defTabSz="1042988" rtl="0" fontAlgn="base">
              <a:spcBef>
                <a:spcPct val="0"/>
              </a:spcBef>
              <a:spcAft>
                <a:spcPct val="0"/>
              </a:spcAft>
              <a:defRPr sz="1600">
                <a:solidFill>
                  <a:schemeClr val="tx1"/>
                </a:solidFill>
                <a:latin typeface="Arial" charset="0"/>
                <a:cs typeface="Arial" charset="0"/>
              </a:defRPr>
            </a:lvl5pPr>
            <a:lvl6pPr marL="457200" algn="l" defTabSz="1042988" rtl="0" fontAlgn="base">
              <a:spcBef>
                <a:spcPct val="0"/>
              </a:spcBef>
              <a:spcAft>
                <a:spcPct val="0"/>
              </a:spcAft>
              <a:defRPr sz="1600">
                <a:solidFill>
                  <a:schemeClr val="tx1"/>
                </a:solidFill>
                <a:latin typeface="Arial" charset="0"/>
                <a:cs typeface="Arial" charset="0"/>
              </a:defRPr>
            </a:lvl6pPr>
            <a:lvl7pPr marL="914400" algn="l" defTabSz="1042988" rtl="0" fontAlgn="base">
              <a:spcBef>
                <a:spcPct val="0"/>
              </a:spcBef>
              <a:spcAft>
                <a:spcPct val="0"/>
              </a:spcAft>
              <a:defRPr sz="1600">
                <a:solidFill>
                  <a:schemeClr val="tx1"/>
                </a:solidFill>
                <a:latin typeface="Arial" charset="0"/>
                <a:cs typeface="Arial" charset="0"/>
              </a:defRPr>
            </a:lvl7pPr>
            <a:lvl8pPr marL="1371600" algn="l" defTabSz="1042988" rtl="0" fontAlgn="base">
              <a:spcBef>
                <a:spcPct val="0"/>
              </a:spcBef>
              <a:spcAft>
                <a:spcPct val="0"/>
              </a:spcAft>
              <a:defRPr sz="1600">
                <a:solidFill>
                  <a:schemeClr val="tx1"/>
                </a:solidFill>
                <a:latin typeface="Arial" charset="0"/>
                <a:cs typeface="Arial" charset="0"/>
              </a:defRPr>
            </a:lvl8pPr>
            <a:lvl9pPr marL="1828800" algn="l" defTabSz="1042988" rtl="0" fontAlgn="base">
              <a:spcBef>
                <a:spcPct val="0"/>
              </a:spcBef>
              <a:spcAft>
                <a:spcPct val="0"/>
              </a:spcAft>
              <a:defRPr sz="1600">
                <a:solidFill>
                  <a:schemeClr val="tx1"/>
                </a:solidFill>
                <a:latin typeface="Arial" charset="0"/>
                <a:cs typeface="Arial" charset="0"/>
              </a:defRPr>
            </a:lvl9pPr>
          </a:lstStyle>
          <a:p>
            <a:pPr>
              <a:lnSpc>
                <a:spcPct val="100000"/>
              </a:lnSpc>
              <a:buFontTx/>
              <a:buNone/>
            </a:pPr>
            <a:r>
              <a:rPr lang="de-DE" kern="0" smtClean="0">
                <a:solidFill>
                  <a:srgbClr val="000000"/>
                </a:solidFill>
              </a:rPr>
              <a:t>www.baltic-earth.eu</a:t>
            </a:r>
            <a:endParaRPr lang="de-DE" kern="0">
              <a:solidFill>
                <a:srgbClr val="000000"/>
              </a:solidFill>
            </a:endParaRPr>
          </a:p>
        </p:txBody>
      </p:sp>
    </p:spTree>
    <p:extLst>
      <p:ext uri="{BB962C8B-B14F-4D97-AF65-F5344CB8AC3E}">
        <p14:creationId xmlns:p14="http://schemas.microsoft.com/office/powerpoint/2010/main" val="23157089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550" y="4859338"/>
            <a:ext cx="9090025"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44550" y="3205163"/>
            <a:ext cx="9090025"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929414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0850" y="1484313"/>
            <a:ext cx="4837113" cy="5680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440363" y="1484313"/>
            <a:ext cx="4838700" cy="5680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353806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988" y="303213"/>
            <a:ext cx="962342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34988" y="2397125"/>
            <a:ext cx="4724400"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432425" y="1692275"/>
            <a:ext cx="472598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432425" y="2397125"/>
            <a:ext cx="4725988"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643202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345688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368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4551" y="4859339"/>
            <a:ext cx="9090025" cy="15017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844551" y="3205164"/>
            <a:ext cx="9090025" cy="1654175"/>
          </a:xfrm>
          <a:prstGeom prst="rect">
            <a:avLst/>
          </a:prstGeom>
        </p:spPr>
        <p:txBody>
          <a:bodyPr lIns="91424" tIns="45712" rIns="91424" bIns="45712" anchor="b"/>
          <a:lstStyle>
            <a:lvl1pPr marL="0" indent="0">
              <a:buNone/>
              <a:defRPr sz="2100"/>
            </a:lvl1pPr>
            <a:lvl2pPr marL="457120" indent="0">
              <a:buNone/>
              <a:defRPr sz="1800"/>
            </a:lvl2pPr>
            <a:lvl3pPr marL="914239" indent="0">
              <a:buNone/>
              <a:defRPr sz="1600"/>
            </a:lvl3pPr>
            <a:lvl4pPr marL="1371358" indent="0">
              <a:buNone/>
              <a:defRPr sz="1400"/>
            </a:lvl4pPr>
            <a:lvl5pPr marL="1828477" indent="0">
              <a:buNone/>
              <a:defRPr sz="1400"/>
            </a:lvl5pPr>
            <a:lvl6pPr marL="2285597" indent="0">
              <a:buNone/>
              <a:defRPr sz="1400"/>
            </a:lvl6pPr>
            <a:lvl7pPr marL="2742716" indent="0">
              <a:buNone/>
              <a:defRPr sz="1400"/>
            </a:lvl7pPr>
            <a:lvl8pPr marL="3199836" indent="0">
              <a:buNone/>
              <a:defRPr sz="1400"/>
            </a:lvl8pPr>
            <a:lvl9pPr marL="3656954" indent="0">
              <a:buNone/>
              <a:defRPr sz="1400"/>
            </a:lvl9pPr>
          </a:lstStyle>
          <a:p>
            <a:pPr lvl="0"/>
            <a:r>
              <a:rPr lang="de-DE" smtClean="0"/>
              <a:t>Textmasterformat bearbeiten</a:t>
            </a:r>
          </a:p>
        </p:txBody>
      </p:sp>
    </p:spTree>
    <p:extLst>
      <p:ext uri="{BB962C8B-B14F-4D97-AF65-F5344CB8AC3E}">
        <p14:creationId xmlns:p14="http://schemas.microsoft.com/office/powerpoint/2010/main" val="3594843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988" y="301625"/>
            <a:ext cx="3517900" cy="1281113"/>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181475" y="301625"/>
            <a:ext cx="5976938"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4988" y="1582738"/>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664657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500" y="5292725"/>
            <a:ext cx="6416675" cy="625475"/>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095500" y="676275"/>
            <a:ext cx="6416675" cy="4535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095500" y="5918200"/>
            <a:ext cx="6416675"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142270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45746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823200" y="395288"/>
            <a:ext cx="2455863" cy="67691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0850" y="395288"/>
            <a:ext cx="7219950" cy="67691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70117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0850" y="395288"/>
            <a:ext cx="9828213" cy="67691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9329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34989" y="1763713"/>
            <a:ext cx="4735512" cy="4991100"/>
          </a:xfrm>
          <a:prstGeom prst="rect">
            <a:avLst/>
          </a:prstGeom>
        </p:spPr>
        <p:txBody>
          <a:bodyPr lIns="91424" tIns="45712" rIns="91424" bIns="45712"/>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422900" y="1763713"/>
            <a:ext cx="4735513" cy="4991100"/>
          </a:xfrm>
          <a:prstGeom prst="rect">
            <a:avLst/>
          </a:prstGeom>
        </p:spPr>
        <p:txBody>
          <a:bodyPr lIns="91424" tIns="45712" rIns="91424" bIns="45712"/>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04222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4989" y="303214"/>
            <a:ext cx="9623425" cy="1260475"/>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34989" y="1692276"/>
            <a:ext cx="4724400" cy="704850"/>
          </a:xfrm>
          <a:prstGeom prst="rect">
            <a:avLst/>
          </a:prstGeom>
        </p:spPr>
        <p:txBody>
          <a:bodyPr lIns="91424" tIns="45712" rIns="91424" bIns="45712"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34989" y="2397126"/>
            <a:ext cx="4724400" cy="4357688"/>
          </a:xfrm>
          <a:prstGeom prst="rect">
            <a:avLst/>
          </a:prstGeom>
        </p:spPr>
        <p:txBody>
          <a:bodyPr lIns="91424" tIns="45712" rIns="91424" bIns="45712"/>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432426" y="1692276"/>
            <a:ext cx="4725988" cy="704850"/>
          </a:xfrm>
          <a:prstGeom prst="rect">
            <a:avLst/>
          </a:prstGeom>
        </p:spPr>
        <p:txBody>
          <a:bodyPr lIns="91424" tIns="45712" rIns="91424" bIns="45712" anchor="b"/>
          <a:lstStyle>
            <a:lvl1pPr marL="0" indent="0">
              <a:buNone/>
              <a:defRPr sz="2400" b="1"/>
            </a:lvl1pPr>
            <a:lvl2pPr marL="457120" indent="0">
              <a:buNone/>
              <a:defRPr sz="2100" b="1"/>
            </a:lvl2pPr>
            <a:lvl3pPr marL="914239" indent="0">
              <a:buNone/>
              <a:defRPr sz="1800" b="1"/>
            </a:lvl3pPr>
            <a:lvl4pPr marL="1371358" indent="0">
              <a:buNone/>
              <a:defRPr sz="1600" b="1"/>
            </a:lvl4pPr>
            <a:lvl5pPr marL="1828477" indent="0">
              <a:buNone/>
              <a:defRPr sz="1600" b="1"/>
            </a:lvl5pPr>
            <a:lvl6pPr marL="2285597" indent="0">
              <a:buNone/>
              <a:defRPr sz="1600" b="1"/>
            </a:lvl6pPr>
            <a:lvl7pPr marL="2742716" indent="0">
              <a:buNone/>
              <a:defRPr sz="1600" b="1"/>
            </a:lvl7pPr>
            <a:lvl8pPr marL="3199836" indent="0">
              <a:buNone/>
              <a:defRPr sz="1600" b="1"/>
            </a:lvl8pPr>
            <a:lvl9pPr marL="3656954"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432426" y="2397126"/>
            <a:ext cx="4725988" cy="4357688"/>
          </a:xfrm>
          <a:prstGeom prst="rect">
            <a:avLst/>
          </a:prstGeom>
        </p:spPr>
        <p:txBody>
          <a:bodyPr lIns="91424" tIns="45712" rIns="91424" bIns="45712"/>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7757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73734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23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4988" y="301626"/>
            <a:ext cx="3517901" cy="1281113"/>
          </a:xfrm>
        </p:spPr>
        <p:txBody>
          <a:bodyPr/>
          <a:lstStyle>
            <a:lvl1pPr algn="l">
              <a:defRPr sz="2100" b="1"/>
            </a:lvl1pPr>
          </a:lstStyle>
          <a:p>
            <a:r>
              <a:rPr lang="de-DE" smtClean="0"/>
              <a:t>Titelmasterformat durch Klicken bearbeiten</a:t>
            </a:r>
            <a:endParaRPr lang="de-DE"/>
          </a:p>
        </p:txBody>
      </p:sp>
      <p:sp>
        <p:nvSpPr>
          <p:cNvPr id="3" name="Inhaltsplatzhalter 2"/>
          <p:cNvSpPr>
            <a:spLocks noGrp="1"/>
          </p:cNvSpPr>
          <p:nvPr>
            <p:ph idx="1"/>
          </p:nvPr>
        </p:nvSpPr>
        <p:spPr>
          <a:xfrm>
            <a:off x="4181476" y="301625"/>
            <a:ext cx="5976938" cy="6453188"/>
          </a:xfrm>
          <a:prstGeom prst="rect">
            <a:avLst/>
          </a:prstGeom>
        </p:spPr>
        <p:txBody>
          <a:bodyPr lIns="91424" tIns="45712" rIns="91424" bIns="45712"/>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34988" y="1582739"/>
            <a:ext cx="3517901" cy="5172075"/>
          </a:xfrm>
          <a:prstGeom prst="rect">
            <a:avLst/>
          </a:prstGeom>
        </p:spPr>
        <p:txBody>
          <a:bodyPr lIns="91424" tIns="45712" rIns="91424" bIns="45712"/>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Tree>
    <p:extLst>
      <p:ext uri="{BB962C8B-B14F-4D97-AF65-F5344CB8AC3E}">
        <p14:creationId xmlns:p14="http://schemas.microsoft.com/office/powerpoint/2010/main" val="180031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095501" y="5292725"/>
            <a:ext cx="6416675" cy="625475"/>
          </a:xfrm>
        </p:spPr>
        <p:txBody>
          <a:bodyPr/>
          <a:lstStyle>
            <a:lvl1pPr algn="l">
              <a:defRPr sz="2100" b="1"/>
            </a:lvl1pPr>
          </a:lstStyle>
          <a:p>
            <a:r>
              <a:rPr lang="de-DE" smtClean="0"/>
              <a:t>Titelmasterformat durch Klicken bearbeiten</a:t>
            </a:r>
            <a:endParaRPr lang="de-DE"/>
          </a:p>
        </p:txBody>
      </p:sp>
      <p:sp>
        <p:nvSpPr>
          <p:cNvPr id="3" name="Bildplatzhalter 2"/>
          <p:cNvSpPr>
            <a:spLocks noGrp="1"/>
          </p:cNvSpPr>
          <p:nvPr>
            <p:ph type="pic" idx="1"/>
          </p:nvPr>
        </p:nvSpPr>
        <p:spPr>
          <a:xfrm>
            <a:off x="2095501" y="676275"/>
            <a:ext cx="6416675" cy="4535488"/>
          </a:xfrm>
          <a:prstGeom prst="rect">
            <a:avLst/>
          </a:prstGeom>
        </p:spPr>
        <p:txBody>
          <a:bodyPr lIns="91424" tIns="45712" rIns="91424" bIns="45712"/>
          <a:lstStyle>
            <a:lvl1pPr marL="0" indent="0">
              <a:buNone/>
              <a:defRPr sz="3200"/>
            </a:lvl1pPr>
            <a:lvl2pPr marL="457120" indent="0">
              <a:buNone/>
              <a:defRPr sz="2900"/>
            </a:lvl2pPr>
            <a:lvl3pPr marL="914239" indent="0">
              <a:buNone/>
              <a:defRPr sz="2400"/>
            </a:lvl3pPr>
            <a:lvl4pPr marL="1371358" indent="0">
              <a:buNone/>
              <a:defRPr sz="2100"/>
            </a:lvl4pPr>
            <a:lvl5pPr marL="1828477" indent="0">
              <a:buNone/>
              <a:defRPr sz="2100"/>
            </a:lvl5pPr>
            <a:lvl6pPr marL="2285597" indent="0">
              <a:buNone/>
              <a:defRPr sz="2100"/>
            </a:lvl6pPr>
            <a:lvl7pPr marL="2742716" indent="0">
              <a:buNone/>
              <a:defRPr sz="2100"/>
            </a:lvl7pPr>
            <a:lvl8pPr marL="3199836" indent="0">
              <a:buNone/>
              <a:defRPr sz="2100"/>
            </a:lvl8pPr>
            <a:lvl9pPr marL="3656954" indent="0">
              <a:buNone/>
              <a:defRPr sz="2100"/>
            </a:lvl9pPr>
          </a:lstStyle>
          <a:p>
            <a:endParaRPr lang="de-DE"/>
          </a:p>
        </p:txBody>
      </p:sp>
      <p:sp>
        <p:nvSpPr>
          <p:cNvPr id="4" name="Textplatzhalter 3"/>
          <p:cNvSpPr>
            <a:spLocks noGrp="1"/>
          </p:cNvSpPr>
          <p:nvPr>
            <p:ph type="body" sz="half" idx="2"/>
          </p:nvPr>
        </p:nvSpPr>
        <p:spPr>
          <a:xfrm>
            <a:off x="2095501" y="5918201"/>
            <a:ext cx="6416675" cy="887413"/>
          </a:xfrm>
          <a:prstGeom prst="rect">
            <a:avLst/>
          </a:prstGeom>
        </p:spPr>
        <p:txBody>
          <a:bodyPr lIns="91424" tIns="45712" rIns="91424" bIns="45712"/>
          <a:lstStyle>
            <a:lvl1pPr marL="0" indent="0">
              <a:buNone/>
              <a:defRPr sz="1400"/>
            </a:lvl1pPr>
            <a:lvl2pPr marL="457120" indent="0">
              <a:buNone/>
              <a:defRPr sz="1300"/>
            </a:lvl2pPr>
            <a:lvl3pPr marL="914239" indent="0">
              <a:buNone/>
              <a:defRPr sz="1000"/>
            </a:lvl3pPr>
            <a:lvl4pPr marL="1371358" indent="0">
              <a:buNone/>
              <a:defRPr sz="900"/>
            </a:lvl4pPr>
            <a:lvl5pPr marL="1828477" indent="0">
              <a:buNone/>
              <a:defRPr sz="900"/>
            </a:lvl5pPr>
            <a:lvl6pPr marL="2285597" indent="0">
              <a:buNone/>
              <a:defRPr sz="900"/>
            </a:lvl6pPr>
            <a:lvl7pPr marL="2742716" indent="0">
              <a:buNone/>
              <a:defRPr sz="900"/>
            </a:lvl7pPr>
            <a:lvl8pPr marL="3199836" indent="0">
              <a:buNone/>
              <a:defRPr sz="900"/>
            </a:lvl8pPr>
            <a:lvl9pPr marL="3656954" indent="0">
              <a:buNone/>
              <a:defRPr sz="900"/>
            </a:lvl9pPr>
          </a:lstStyle>
          <a:p>
            <a:pPr lvl="0"/>
            <a:r>
              <a:rPr lang="de-DE" smtClean="0"/>
              <a:t>Textmasterformat bearbeiten</a:t>
            </a:r>
          </a:p>
        </p:txBody>
      </p:sp>
    </p:spTree>
    <p:extLst>
      <p:ext uri="{BB962C8B-B14F-4D97-AF65-F5344CB8AC3E}">
        <p14:creationId xmlns:p14="http://schemas.microsoft.com/office/powerpoint/2010/main" val="1854890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1" name="Rectangle 21"/>
          <p:cNvSpPr>
            <a:spLocks noChangeArrowheads="1"/>
          </p:cNvSpPr>
          <p:nvPr/>
        </p:nvSpPr>
        <p:spPr bwMode="auto">
          <a:xfrm>
            <a:off x="450851" y="1"/>
            <a:ext cx="10242550" cy="2916238"/>
          </a:xfrm>
          <a:prstGeom prst="rect">
            <a:avLst/>
          </a:prstGeom>
          <a:solidFill>
            <a:schemeClr val="bg1"/>
          </a:solidFill>
          <a:ln w="317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84" tIns="46792" rIns="89984" bIns="46792" anchor="ctr"/>
          <a:lstStyle/>
          <a:p>
            <a:endParaRPr lang="de-DE"/>
          </a:p>
        </p:txBody>
      </p:sp>
      <p:sp>
        <p:nvSpPr>
          <p:cNvPr id="10242" name="Rectangle 2"/>
          <p:cNvSpPr>
            <a:spLocks noGrp="1" noChangeArrowheads="1"/>
          </p:cNvSpPr>
          <p:nvPr>
            <p:ph type="title"/>
          </p:nvPr>
        </p:nvSpPr>
        <p:spPr bwMode="gray">
          <a:xfrm>
            <a:off x="595313" y="107951"/>
            <a:ext cx="6767512"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Klick to edit</a:t>
            </a:r>
          </a:p>
        </p:txBody>
      </p:sp>
      <p:sp>
        <p:nvSpPr>
          <p:cNvPr id="10247" name="Line 7"/>
          <p:cNvSpPr>
            <a:spLocks noChangeShapeType="1"/>
          </p:cNvSpPr>
          <p:nvPr/>
        </p:nvSpPr>
        <p:spPr bwMode="gray">
          <a:xfrm flipH="1">
            <a:off x="377826" y="774700"/>
            <a:ext cx="10315575"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249" name="Rectangle 9"/>
          <p:cNvSpPr>
            <a:spLocks noChangeArrowheads="1"/>
          </p:cNvSpPr>
          <p:nvPr/>
        </p:nvSpPr>
        <p:spPr bwMode="gray">
          <a:xfrm>
            <a:off x="595313" y="720725"/>
            <a:ext cx="3959226" cy="10795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grpSp>
        <p:nvGrpSpPr>
          <p:cNvPr id="10258" name="Group 18"/>
          <p:cNvGrpSpPr>
            <a:grpSpLocks/>
          </p:cNvGrpSpPr>
          <p:nvPr/>
        </p:nvGrpSpPr>
        <p:grpSpPr bwMode="auto">
          <a:xfrm>
            <a:off x="-1587" y="-14288"/>
            <a:ext cx="10693401" cy="6300788"/>
            <a:chOff x="0" y="0"/>
            <a:chExt cx="6736" cy="3969"/>
          </a:xfrm>
        </p:grpSpPr>
        <p:pic>
          <p:nvPicPr>
            <p:cNvPr id="1025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836"/>
              <a:ext cx="6736" cy="2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256" name="Object 16"/>
            <p:cNvGraphicFramePr>
              <a:graphicFrameLocks noChangeAspect="1"/>
            </p:cNvGraphicFramePr>
            <p:nvPr/>
          </p:nvGraphicFramePr>
          <p:xfrm>
            <a:off x="0" y="0"/>
            <a:ext cx="284" cy="3969"/>
          </p:xfrm>
          <a:graphic>
            <a:graphicData uri="http://schemas.openxmlformats.org/presentationml/2006/ole">
              <mc:AlternateContent xmlns:mc="http://schemas.openxmlformats.org/markup-compatibility/2006">
                <mc:Choice xmlns:v="urn:schemas-microsoft-com:vml" Requires="v">
                  <p:oleObj spid="_x0000_s10493" name="Image" r:id="rId15" imgW="520635" imgH="8749206" progId="Photoshop.Image.11">
                    <p:embed/>
                  </p:oleObj>
                </mc:Choice>
                <mc:Fallback>
                  <p:oleObj name="Image" r:id="rId15" imgW="520635" imgH="8749206" progId="Photoshop.Image.11">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84" cy="3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0262" name="Picture 22" descr="HZG_RGB_72dpi_mitZusatz in E_80m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66063" y="6627813"/>
            <a:ext cx="2376487" cy="6096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p:titleStyle>
    <p:bodyStyle>
      <a:lvl1pPr algn="l" defTabSz="1042804" rtl="0" fontAlgn="base">
        <a:lnSpc>
          <a:spcPct val="120000"/>
        </a:lnSpc>
        <a:spcBef>
          <a:spcPct val="0"/>
        </a:spcBef>
        <a:spcAft>
          <a:spcPct val="0"/>
        </a:spcAft>
        <a:tabLst>
          <a:tab pos="449184" algn="l"/>
          <a:tab pos="898366" algn="l"/>
          <a:tab pos="1347550" algn="l"/>
          <a:tab pos="1796733" algn="l"/>
        </a:tabLst>
        <a:defRPr sz="1600">
          <a:solidFill>
            <a:schemeClr val="tx1"/>
          </a:solidFill>
          <a:latin typeface="+mn-lt"/>
          <a:ea typeface="+mn-ea"/>
          <a:cs typeface="+mn-cs"/>
        </a:defRPr>
      </a:lvl1pPr>
      <a:lvl2pPr marL="446009" indent="-444421"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2pPr>
      <a:lvl3pPr marL="895192"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3pPr>
      <a:lvl4pPr marL="1344375"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4pPr>
      <a:lvl5pPr marL="179355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5pPr>
      <a:lvl6pPr marL="225067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6pPr>
      <a:lvl7pPr marL="270779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7pPr>
      <a:lvl8pPr marL="316491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8pPr>
      <a:lvl9pPr marL="3622036"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9pPr>
    </p:bodyStyle>
    <p:otherStyle>
      <a:defPPr>
        <a:defRPr lang="de-DE"/>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7"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243013" y="395288"/>
            <a:ext cx="6767512"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smtClean="0"/>
              <a:t>Klick to edit</a:t>
            </a:r>
          </a:p>
        </p:txBody>
      </p:sp>
      <p:sp>
        <p:nvSpPr>
          <p:cNvPr id="1027" name="Rectangle 3"/>
          <p:cNvSpPr>
            <a:spLocks noGrp="1" noChangeArrowheads="1"/>
          </p:cNvSpPr>
          <p:nvPr>
            <p:ph type="body" idx="1"/>
          </p:nvPr>
        </p:nvSpPr>
        <p:spPr bwMode="gray">
          <a:xfrm>
            <a:off x="1243014" y="1484314"/>
            <a:ext cx="9036050"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Text</a:t>
            </a:r>
          </a:p>
          <a:p>
            <a:pPr lvl="1"/>
            <a:r>
              <a:rPr lang="de-DE" altLang="de-DE" smtClean="0"/>
              <a:t>second</a:t>
            </a:r>
          </a:p>
          <a:p>
            <a:pPr lvl="2"/>
            <a:r>
              <a:rPr lang="de-DE" altLang="de-DE" smtClean="0"/>
              <a:t>third</a:t>
            </a:r>
          </a:p>
          <a:p>
            <a:pPr lvl="3"/>
            <a:r>
              <a:rPr lang="de-DE" altLang="de-DE" smtClean="0"/>
              <a:t>fourth</a:t>
            </a:r>
          </a:p>
          <a:p>
            <a:pPr lvl="4"/>
            <a:r>
              <a:rPr lang="de-DE" altLang="de-DE" smtClean="0"/>
              <a:t>fifth</a:t>
            </a:r>
          </a:p>
        </p:txBody>
      </p:sp>
      <p:sp>
        <p:nvSpPr>
          <p:cNvPr id="1028" name="Rectangle 4"/>
          <p:cNvSpPr>
            <a:spLocks noGrp="1" noChangeArrowheads="1"/>
          </p:cNvSpPr>
          <p:nvPr>
            <p:ph type="dt" sz="half" idx="2"/>
          </p:nvPr>
        </p:nvSpPr>
        <p:spPr bwMode="gray">
          <a:xfrm>
            <a:off x="1243013" y="6769101"/>
            <a:ext cx="81359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1042804">
              <a:lnSpc>
                <a:spcPct val="100000"/>
              </a:lnSpc>
              <a:buFontTx/>
              <a:buNone/>
              <a:defRPr sz="1000">
                <a:latin typeface="+mn-lt"/>
              </a:defRPr>
            </a:lvl1pPr>
          </a:lstStyle>
          <a:p>
            <a:r>
              <a:rPr lang="de-DE" altLang="de-DE"/>
              <a:t>Marcus Reckermann, International BALTEX Secretariat                                                              GEWEX/GHP Meeting, Sydney, 11 October 2012</a:t>
            </a:r>
          </a:p>
        </p:txBody>
      </p:sp>
      <p:sp>
        <p:nvSpPr>
          <p:cNvPr id="1030" name="Rectangle 6"/>
          <p:cNvSpPr>
            <a:spLocks noGrp="1" noChangeArrowheads="1"/>
          </p:cNvSpPr>
          <p:nvPr>
            <p:ph type="sldNum" sz="quarter" idx="4"/>
          </p:nvPr>
        </p:nvSpPr>
        <p:spPr bwMode="gray">
          <a:xfrm>
            <a:off x="9523413" y="6769101"/>
            <a:ext cx="755651"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1042804">
              <a:lnSpc>
                <a:spcPct val="100000"/>
              </a:lnSpc>
              <a:buFontTx/>
              <a:buNone/>
              <a:defRPr sz="1000">
                <a:latin typeface="+mn-lt"/>
              </a:defRPr>
            </a:lvl1pPr>
          </a:lstStyle>
          <a:p>
            <a:fld id="{2058BF55-4E94-4086-A440-B3EF2F0461E2}" type="slidenum">
              <a:rPr lang="de-DE" altLang="de-DE"/>
              <a:pPr/>
              <a:t>‹Nr.›</a:t>
            </a:fld>
            <a:endParaRPr lang="de-DE" altLang="de-DE"/>
          </a:p>
        </p:txBody>
      </p:sp>
      <p:sp>
        <p:nvSpPr>
          <p:cNvPr id="1032" name="Line 8"/>
          <p:cNvSpPr>
            <a:spLocks noChangeShapeType="1"/>
          </p:cNvSpPr>
          <p:nvPr/>
        </p:nvSpPr>
        <p:spPr bwMode="gray">
          <a:xfrm flipH="1">
            <a:off x="1782764" y="1169988"/>
            <a:ext cx="849630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33" name="Line 9"/>
          <p:cNvSpPr>
            <a:spLocks noChangeShapeType="1"/>
          </p:cNvSpPr>
          <p:nvPr/>
        </p:nvSpPr>
        <p:spPr bwMode="gray">
          <a:xfrm flipH="1">
            <a:off x="414337" y="1169988"/>
            <a:ext cx="755651" cy="0"/>
          </a:xfrm>
          <a:prstGeom prst="line">
            <a:avLst/>
          </a:prstGeom>
          <a:noFill/>
          <a:ln w="31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sp>
        <p:nvSpPr>
          <p:cNvPr id="1034" name="Rectangle 10"/>
          <p:cNvSpPr>
            <a:spLocks noChangeArrowheads="1"/>
          </p:cNvSpPr>
          <p:nvPr/>
        </p:nvSpPr>
        <p:spPr bwMode="gray">
          <a:xfrm>
            <a:off x="1243013" y="1116013"/>
            <a:ext cx="3959226" cy="10795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de-DE"/>
          </a:p>
        </p:txBody>
      </p:sp>
      <p:sp>
        <p:nvSpPr>
          <p:cNvPr id="1038" name="Line 14"/>
          <p:cNvSpPr>
            <a:spLocks noChangeShapeType="1"/>
          </p:cNvSpPr>
          <p:nvPr/>
        </p:nvSpPr>
        <p:spPr bwMode="gray">
          <a:xfrm flipH="1">
            <a:off x="450851" y="7237413"/>
            <a:ext cx="9863138"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lstStyle/>
          <a:p>
            <a:endParaRPr lang="de-DE"/>
          </a:p>
        </p:txBody>
      </p:sp>
      <p:pic>
        <p:nvPicPr>
          <p:cNvPr id="1041" name="Picture 17" descr="HZG_RGB_72dpi_mitZusatz in E_80m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0888" y="396876"/>
            <a:ext cx="1919288" cy="493713"/>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8"/>
          <p:cNvSpPr>
            <a:spLocks noChangeArrowheads="1"/>
          </p:cNvSpPr>
          <p:nvPr/>
        </p:nvSpPr>
        <p:spPr bwMode="gray">
          <a:xfrm>
            <a:off x="1230313" y="7302502"/>
            <a:ext cx="8135937"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1042988">
              <a:defRPr>
                <a:solidFill>
                  <a:schemeClr val="tx1"/>
                </a:solidFill>
                <a:latin typeface="Arial" charset="0"/>
                <a:cs typeface="Arial" charset="0"/>
              </a:defRPr>
            </a:lvl1pPr>
            <a:lvl2pPr marL="522288" defTabSz="1042988">
              <a:defRPr>
                <a:solidFill>
                  <a:schemeClr val="tx1"/>
                </a:solidFill>
                <a:latin typeface="Arial" charset="0"/>
                <a:cs typeface="Arial" charset="0"/>
              </a:defRPr>
            </a:lvl2pPr>
            <a:lvl3pPr marL="1042988" defTabSz="1042988">
              <a:defRPr>
                <a:solidFill>
                  <a:schemeClr val="tx1"/>
                </a:solidFill>
                <a:latin typeface="Arial" charset="0"/>
                <a:cs typeface="Arial" charset="0"/>
              </a:defRPr>
            </a:lvl3pPr>
            <a:lvl4pPr marL="1565275" defTabSz="1042988">
              <a:defRPr>
                <a:solidFill>
                  <a:schemeClr val="tx1"/>
                </a:solidFill>
                <a:latin typeface="Arial" charset="0"/>
                <a:cs typeface="Arial" charset="0"/>
              </a:defRPr>
            </a:lvl4pPr>
            <a:lvl5pPr marL="2085975" defTabSz="1042988">
              <a:defRPr>
                <a:solidFill>
                  <a:schemeClr val="tx1"/>
                </a:solidFill>
                <a:latin typeface="Arial" charset="0"/>
                <a:cs typeface="Arial" charset="0"/>
              </a:defRPr>
            </a:lvl5pPr>
            <a:lvl6pPr marL="2543175" defTabSz="1042988" fontAlgn="base">
              <a:spcBef>
                <a:spcPct val="0"/>
              </a:spcBef>
              <a:spcAft>
                <a:spcPct val="0"/>
              </a:spcAft>
              <a:defRPr>
                <a:solidFill>
                  <a:schemeClr val="tx1"/>
                </a:solidFill>
                <a:latin typeface="Arial" charset="0"/>
                <a:cs typeface="Arial" charset="0"/>
              </a:defRPr>
            </a:lvl6pPr>
            <a:lvl7pPr marL="3000375" defTabSz="1042988" fontAlgn="base">
              <a:spcBef>
                <a:spcPct val="0"/>
              </a:spcBef>
              <a:spcAft>
                <a:spcPct val="0"/>
              </a:spcAft>
              <a:defRPr>
                <a:solidFill>
                  <a:schemeClr val="tx1"/>
                </a:solidFill>
                <a:latin typeface="Arial" charset="0"/>
                <a:cs typeface="Arial" charset="0"/>
              </a:defRPr>
            </a:lvl7pPr>
            <a:lvl8pPr marL="3457575" defTabSz="1042988" fontAlgn="base">
              <a:spcBef>
                <a:spcPct val="0"/>
              </a:spcBef>
              <a:spcAft>
                <a:spcPct val="0"/>
              </a:spcAft>
              <a:defRPr>
                <a:solidFill>
                  <a:schemeClr val="tx1"/>
                </a:solidFill>
                <a:latin typeface="Arial" charset="0"/>
                <a:cs typeface="Arial" charset="0"/>
              </a:defRPr>
            </a:lvl8pPr>
            <a:lvl9pPr marL="3914775" defTabSz="1042988" fontAlgn="base">
              <a:spcBef>
                <a:spcPct val="0"/>
              </a:spcBef>
              <a:spcAft>
                <a:spcPct val="0"/>
              </a:spcAft>
              <a:defRPr>
                <a:solidFill>
                  <a:schemeClr val="tx1"/>
                </a:solidFill>
                <a:latin typeface="Arial" charset="0"/>
                <a:cs typeface="Arial" charset="0"/>
              </a:defRPr>
            </a:lvl9pPr>
          </a:lstStyle>
          <a:p>
            <a:pPr algn="ctr">
              <a:lnSpc>
                <a:spcPct val="100000"/>
              </a:lnSpc>
              <a:buFontTx/>
              <a:buNone/>
            </a:pPr>
            <a:r>
              <a:rPr lang="de-DE" altLang="de-DE" sz="1100" b="1"/>
              <a:t>www.baltex-research.eu</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1042804" rtl="0" fontAlgn="base">
        <a:spcBef>
          <a:spcPct val="0"/>
        </a:spcBef>
        <a:spcAft>
          <a:spcPct val="0"/>
        </a:spcAft>
        <a:defRPr sz="1600">
          <a:solidFill>
            <a:schemeClr val="tx1"/>
          </a:solidFill>
          <a:latin typeface="+mj-lt"/>
          <a:ea typeface="+mj-ea"/>
          <a:cs typeface="+mj-cs"/>
        </a:defRPr>
      </a:lvl1pPr>
      <a:lvl2pPr algn="l" defTabSz="1042804" rtl="0" fontAlgn="base">
        <a:spcBef>
          <a:spcPct val="0"/>
        </a:spcBef>
        <a:spcAft>
          <a:spcPct val="0"/>
        </a:spcAft>
        <a:defRPr sz="1600">
          <a:solidFill>
            <a:schemeClr val="tx1"/>
          </a:solidFill>
          <a:latin typeface="Arial" charset="0"/>
          <a:cs typeface="Arial" charset="0"/>
        </a:defRPr>
      </a:lvl2pPr>
      <a:lvl3pPr algn="l" defTabSz="1042804" rtl="0" fontAlgn="base">
        <a:spcBef>
          <a:spcPct val="0"/>
        </a:spcBef>
        <a:spcAft>
          <a:spcPct val="0"/>
        </a:spcAft>
        <a:defRPr sz="1600">
          <a:solidFill>
            <a:schemeClr val="tx1"/>
          </a:solidFill>
          <a:latin typeface="Arial" charset="0"/>
          <a:cs typeface="Arial" charset="0"/>
        </a:defRPr>
      </a:lvl3pPr>
      <a:lvl4pPr algn="l" defTabSz="1042804" rtl="0" fontAlgn="base">
        <a:spcBef>
          <a:spcPct val="0"/>
        </a:spcBef>
        <a:spcAft>
          <a:spcPct val="0"/>
        </a:spcAft>
        <a:defRPr sz="1600">
          <a:solidFill>
            <a:schemeClr val="tx1"/>
          </a:solidFill>
          <a:latin typeface="Arial" charset="0"/>
          <a:cs typeface="Arial" charset="0"/>
        </a:defRPr>
      </a:lvl4pPr>
      <a:lvl5pPr algn="l" defTabSz="1042804" rtl="0" fontAlgn="base">
        <a:spcBef>
          <a:spcPct val="0"/>
        </a:spcBef>
        <a:spcAft>
          <a:spcPct val="0"/>
        </a:spcAft>
        <a:defRPr sz="1600">
          <a:solidFill>
            <a:schemeClr val="tx1"/>
          </a:solidFill>
          <a:latin typeface="Arial" charset="0"/>
          <a:cs typeface="Arial" charset="0"/>
        </a:defRPr>
      </a:lvl5pPr>
      <a:lvl6pPr marL="457120" algn="l" defTabSz="1042804" rtl="0" fontAlgn="base">
        <a:spcBef>
          <a:spcPct val="0"/>
        </a:spcBef>
        <a:spcAft>
          <a:spcPct val="0"/>
        </a:spcAft>
        <a:defRPr sz="1600">
          <a:solidFill>
            <a:schemeClr val="tx1"/>
          </a:solidFill>
          <a:latin typeface="Arial" charset="0"/>
          <a:cs typeface="Arial" charset="0"/>
        </a:defRPr>
      </a:lvl6pPr>
      <a:lvl7pPr marL="914239" algn="l" defTabSz="1042804" rtl="0" fontAlgn="base">
        <a:spcBef>
          <a:spcPct val="0"/>
        </a:spcBef>
        <a:spcAft>
          <a:spcPct val="0"/>
        </a:spcAft>
        <a:defRPr sz="1600">
          <a:solidFill>
            <a:schemeClr val="tx1"/>
          </a:solidFill>
          <a:latin typeface="Arial" charset="0"/>
          <a:cs typeface="Arial" charset="0"/>
        </a:defRPr>
      </a:lvl7pPr>
      <a:lvl8pPr marL="1371358" algn="l" defTabSz="1042804" rtl="0" fontAlgn="base">
        <a:spcBef>
          <a:spcPct val="0"/>
        </a:spcBef>
        <a:spcAft>
          <a:spcPct val="0"/>
        </a:spcAft>
        <a:defRPr sz="1600">
          <a:solidFill>
            <a:schemeClr val="tx1"/>
          </a:solidFill>
          <a:latin typeface="Arial" charset="0"/>
          <a:cs typeface="Arial" charset="0"/>
        </a:defRPr>
      </a:lvl8pPr>
      <a:lvl9pPr marL="1828477" algn="l" defTabSz="1042804" rtl="0" fontAlgn="base">
        <a:spcBef>
          <a:spcPct val="0"/>
        </a:spcBef>
        <a:spcAft>
          <a:spcPct val="0"/>
        </a:spcAft>
        <a:defRPr sz="1600">
          <a:solidFill>
            <a:schemeClr val="tx1"/>
          </a:solidFill>
          <a:latin typeface="Arial" charset="0"/>
          <a:cs typeface="Arial" charset="0"/>
        </a:defRPr>
      </a:lvl9pPr>
    </p:titleStyle>
    <p:bodyStyle>
      <a:lvl1pPr algn="l" defTabSz="1042804" rtl="0" fontAlgn="base">
        <a:lnSpc>
          <a:spcPct val="120000"/>
        </a:lnSpc>
        <a:spcBef>
          <a:spcPct val="0"/>
        </a:spcBef>
        <a:spcAft>
          <a:spcPct val="0"/>
        </a:spcAft>
        <a:tabLst>
          <a:tab pos="449184" algn="l"/>
          <a:tab pos="898366" algn="l"/>
          <a:tab pos="1347550" algn="l"/>
          <a:tab pos="1796733" algn="l"/>
        </a:tabLst>
        <a:defRPr sz="1600">
          <a:solidFill>
            <a:schemeClr val="tx1"/>
          </a:solidFill>
          <a:latin typeface="+mn-lt"/>
          <a:ea typeface="+mn-ea"/>
          <a:cs typeface="+mn-cs"/>
        </a:defRPr>
      </a:lvl1pPr>
      <a:lvl2pPr marL="446009" indent="-444421"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2pPr>
      <a:lvl3pPr marL="895192"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3pPr>
      <a:lvl4pPr marL="1344375"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4pPr>
      <a:lvl5pPr marL="179355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5pPr>
      <a:lvl6pPr marL="2250678"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6pPr>
      <a:lvl7pPr marL="270779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7pPr>
      <a:lvl8pPr marL="3164917"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8pPr>
      <a:lvl9pPr marL="3622036" indent="-447596" algn="l" defTabSz="1042804" rtl="0" fontAlgn="base">
        <a:lnSpc>
          <a:spcPct val="120000"/>
        </a:lnSpc>
        <a:spcBef>
          <a:spcPct val="0"/>
        </a:spcBef>
        <a:spcAft>
          <a:spcPct val="0"/>
        </a:spcAft>
        <a:buFont typeface="Wingdings 3" pitchFamily="18" charset="2"/>
        <a:buChar char="Ò"/>
        <a:tabLst>
          <a:tab pos="449184" algn="l"/>
          <a:tab pos="898366" algn="l"/>
          <a:tab pos="1347550" algn="l"/>
          <a:tab pos="1796733" algn="l"/>
        </a:tabLst>
        <a:defRPr sz="1600">
          <a:solidFill>
            <a:schemeClr val="tx1"/>
          </a:solidFill>
          <a:latin typeface="+mn-lt"/>
          <a:cs typeface="+mn-cs"/>
        </a:defRPr>
      </a:lvl9pPr>
    </p:bodyStyle>
    <p:otherStyle>
      <a:defPPr>
        <a:defRPr lang="de-DE"/>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7"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450850" y="395288"/>
            <a:ext cx="67675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smtClean="0"/>
              <a:t>Klick to edit</a:t>
            </a:r>
          </a:p>
        </p:txBody>
      </p:sp>
      <p:sp>
        <p:nvSpPr>
          <p:cNvPr id="1027" name="Rectangle 3"/>
          <p:cNvSpPr>
            <a:spLocks noGrp="1" noChangeArrowheads="1"/>
          </p:cNvSpPr>
          <p:nvPr>
            <p:ph type="body" idx="1"/>
          </p:nvPr>
        </p:nvSpPr>
        <p:spPr bwMode="gray">
          <a:xfrm>
            <a:off x="450850" y="1484313"/>
            <a:ext cx="9828213" cy="568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smtClean="0"/>
              <a:t>Text</a:t>
            </a:r>
          </a:p>
          <a:p>
            <a:pPr lvl="1"/>
            <a:r>
              <a:rPr lang="de-DE" smtClean="0"/>
              <a:t>second</a:t>
            </a:r>
          </a:p>
          <a:p>
            <a:pPr lvl="2"/>
            <a:r>
              <a:rPr lang="de-DE" smtClean="0"/>
              <a:t>third</a:t>
            </a:r>
          </a:p>
          <a:p>
            <a:pPr lvl="3"/>
            <a:r>
              <a:rPr lang="de-DE" smtClean="0"/>
              <a:t>fourth</a:t>
            </a:r>
          </a:p>
          <a:p>
            <a:pPr lvl="4"/>
            <a:r>
              <a:rPr lang="de-DE" smtClean="0"/>
              <a:t>fifth</a:t>
            </a:r>
          </a:p>
        </p:txBody>
      </p:sp>
      <p:sp>
        <p:nvSpPr>
          <p:cNvPr id="1032" name="Line 8"/>
          <p:cNvSpPr>
            <a:spLocks noChangeShapeType="1"/>
          </p:cNvSpPr>
          <p:nvPr/>
        </p:nvSpPr>
        <p:spPr bwMode="gray">
          <a:xfrm flipH="1">
            <a:off x="1782763" y="1169988"/>
            <a:ext cx="8496300"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de-DE">
              <a:solidFill>
                <a:srgbClr val="000000"/>
              </a:solidFill>
              <a:latin typeface="Arial" charset="0"/>
            </a:endParaRPr>
          </a:p>
        </p:txBody>
      </p:sp>
      <p:sp>
        <p:nvSpPr>
          <p:cNvPr id="1033" name="Line 9"/>
          <p:cNvSpPr>
            <a:spLocks noChangeShapeType="1"/>
          </p:cNvSpPr>
          <p:nvPr/>
        </p:nvSpPr>
        <p:spPr bwMode="gray">
          <a:xfrm flipH="1">
            <a:off x="414338" y="1169988"/>
            <a:ext cx="755650" cy="0"/>
          </a:xfrm>
          <a:prstGeom prst="line">
            <a:avLst/>
          </a:prstGeom>
          <a:noFill/>
          <a:ln w="31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de-DE">
              <a:solidFill>
                <a:srgbClr val="000000"/>
              </a:solidFill>
              <a:latin typeface="Arial" charset="0"/>
            </a:endParaRPr>
          </a:p>
        </p:txBody>
      </p:sp>
      <p:sp>
        <p:nvSpPr>
          <p:cNvPr id="1034" name="Rectangle 10"/>
          <p:cNvSpPr>
            <a:spLocks noChangeArrowheads="1"/>
          </p:cNvSpPr>
          <p:nvPr/>
        </p:nvSpPr>
        <p:spPr bwMode="gray">
          <a:xfrm>
            <a:off x="1243013" y="1116013"/>
            <a:ext cx="3959225" cy="107950"/>
          </a:xfrm>
          <a:prstGeom prst="rect">
            <a:avLst/>
          </a:prstGeom>
          <a:solidFill>
            <a:schemeClr val="accent1"/>
          </a:solidFill>
          <a:ln w="9525">
            <a:solidFill>
              <a:srgbClr val="00A2E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de-DE">
              <a:solidFill>
                <a:srgbClr val="000000"/>
              </a:solidFill>
              <a:latin typeface="Arial" charset="0"/>
            </a:endParaRPr>
          </a:p>
        </p:txBody>
      </p:sp>
      <p:sp>
        <p:nvSpPr>
          <p:cNvPr id="1038" name="Line 14"/>
          <p:cNvSpPr>
            <a:spLocks noChangeShapeType="1"/>
          </p:cNvSpPr>
          <p:nvPr/>
        </p:nvSpPr>
        <p:spPr bwMode="gray">
          <a:xfrm flipH="1">
            <a:off x="450850" y="7237413"/>
            <a:ext cx="9863138" cy="0"/>
          </a:xfrm>
          <a:prstGeom prst="line">
            <a:avLst/>
          </a:prstGeom>
          <a:noFill/>
          <a:ln w="3175">
            <a:solidFill>
              <a:srgbClr val="00A2E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de-DE">
              <a:solidFill>
                <a:srgbClr val="000000"/>
              </a:solidFill>
              <a:latin typeface="Arial" charset="0"/>
            </a:endParaRPr>
          </a:p>
        </p:txBody>
      </p:sp>
      <p:pic>
        <p:nvPicPr>
          <p:cNvPr id="1041" name="Picture 17" descr="HZG_RGB_72dpi_mitZusatz in E_80m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70888" y="396875"/>
            <a:ext cx="1919287" cy="493713"/>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8"/>
          <p:cNvSpPr>
            <a:spLocks noChangeArrowheads="1"/>
          </p:cNvSpPr>
          <p:nvPr/>
        </p:nvSpPr>
        <p:spPr bwMode="gray">
          <a:xfrm>
            <a:off x="1230313" y="7302500"/>
            <a:ext cx="8135937"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ctr" defTabSz="1042988">
              <a:lnSpc>
                <a:spcPct val="100000"/>
              </a:lnSpc>
              <a:buFontTx/>
              <a:buNone/>
            </a:pPr>
            <a:r>
              <a:rPr lang="de-DE" sz="1100" b="1">
                <a:solidFill>
                  <a:srgbClr val="000000"/>
                </a:solidFill>
                <a:latin typeface="Arial" charset="0"/>
              </a:rPr>
              <a:t>www.baltex-research.eu</a:t>
            </a:r>
          </a:p>
        </p:txBody>
      </p:sp>
      <p:pic>
        <p:nvPicPr>
          <p:cNvPr id="1044" name="Picture 20" descr="BALTEX_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362825" y="252413"/>
            <a:ext cx="788988" cy="79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6301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1042988" rtl="0" fontAlgn="base">
        <a:spcBef>
          <a:spcPct val="0"/>
        </a:spcBef>
        <a:spcAft>
          <a:spcPct val="0"/>
        </a:spcAft>
        <a:defRPr sz="1600">
          <a:solidFill>
            <a:schemeClr val="tx1"/>
          </a:solidFill>
          <a:latin typeface="+mj-lt"/>
          <a:ea typeface="+mj-ea"/>
          <a:cs typeface="+mj-cs"/>
        </a:defRPr>
      </a:lvl1pPr>
      <a:lvl2pPr algn="l" defTabSz="1042988" rtl="0" fontAlgn="base">
        <a:spcBef>
          <a:spcPct val="0"/>
        </a:spcBef>
        <a:spcAft>
          <a:spcPct val="0"/>
        </a:spcAft>
        <a:defRPr sz="1600">
          <a:solidFill>
            <a:schemeClr val="tx1"/>
          </a:solidFill>
          <a:latin typeface="Arial" charset="0"/>
          <a:cs typeface="Arial" charset="0"/>
        </a:defRPr>
      </a:lvl2pPr>
      <a:lvl3pPr algn="l" defTabSz="1042988" rtl="0" fontAlgn="base">
        <a:spcBef>
          <a:spcPct val="0"/>
        </a:spcBef>
        <a:spcAft>
          <a:spcPct val="0"/>
        </a:spcAft>
        <a:defRPr sz="1600">
          <a:solidFill>
            <a:schemeClr val="tx1"/>
          </a:solidFill>
          <a:latin typeface="Arial" charset="0"/>
          <a:cs typeface="Arial" charset="0"/>
        </a:defRPr>
      </a:lvl3pPr>
      <a:lvl4pPr algn="l" defTabSz="1042988" rtl="0" fontAlgn="base">
        <a:spcBef>
          <a:spcPct val="0"/>
        </a:spcBef>
        <a:spcAft>
          <a:spcPct val="0"/>
        </a:spcAft>
        <a:defRPr sz="1600">
          <a:solidFill>
            <a:schemeClr val="tx1"/>
          </a:solidFill>
          <a:latin typeface="Arial" charset="0"/>
          <a:cs typeface="Arial" charset="0"/>
        </a:defRPr>
      </a:lvl4pPr>
      <a:lvl5pPr algn="l" defTabSz="1042988" rtl="0" fontAlgn="base">
        <a:spcBef>
          <a:spcPct val="0"/>
        </a:spcBef>
        <a:spcAft>
          <a:spcPct val="0"/>
        </a:spcAft>
        <a:defRPr sz="1600">
          <a:solidFill>
            <a:schemeClr val="tx1"/>
          </a:solidFill>
          <a:latin typeface="Arial" charset="0"/>
          <a:cs typeface="Arial" charset="0"/>
        </a:defRPr>
      </a:lvl5pPr>
      <a:lvl6pPr marL="457200" algn="l" defTabSz="1042988" rtl="0" fontAlgn="base">
        <a:spcBef>
          <a:spcPct val="0"/>
        </a:spcBef>
        <a:spcAft>
          <a:spcPct val="0"/>
        </a:spcAft>
        <a:defRPr sz="1600">
          <a:solidFill>
            <a:schemeClr val="tx1"/>
          </a:solidFill>
          <a:latin typeface="Arial" charset="0"/>
          <a:cs typeface="Arial" charset="0"/>
        </a:defRPr>
      </a:lvl6pPr>
      <a:lvl7pPr marL="914400" algn="l" defTabSz="1042988" rtl="0" fontAlgn="base">
        <a:spcBef>
          <a:spcPct val="0"/>
        </a:spcBef>
        <a:spcAft>
          <a:spcPct val="0"/>
        </a:spcAft>
        <a:defRPr sz="1600">
          <a:solidFill>
            <a:schemeClr val="tx1"/>
          </a:solidFill>
          <a:latin typeface="Arial" charset="0"/>
          <a:cs typeface="Arial" charset="0"/>
        </a:defRPr>
      </a:lvl7pPr>
      <a:lvl8pPr marL="1371600" algn="l" defTabSz="1042988" rtl="0" fontAlgn="base">
        <a:spcBef>
          <a:spcPct val="0"/>
        </a:spcBef>
        <a:spcAft>
          <a:spcPct val="0"/>
        </a:spcAft>
        <a:defRPr sz="1600">
          <a:solidFill>
            <a:schemeClr val="tx1"/>
          </a:solidFill>
          <a:latin typeface="Arial" charset="0"/>
          <a:cs typeface="Arial" charset="0"/>
        </a:defRPr>
      </a:lvl8pPr>
      <a:lvl9pPr marL="1828800" algn="l" defTabSz="1042988" rtl="0" fontAlgn="base">
        <a:spcBef>
          <a:spcPct val="0"/>
        </a:spcBef>
        <a:spcAft>
          <a:spcPct val="0"/>
        </a:spcAft>
        <a:defRPr sz="1600">
          <a:solidFill>
            <a:schemeClr val="tx1"/>
          </a:solidFill>
          <a:latin typeface="Arial" charset="0"/>
          <a:cs typeface="Arial" charset="0"/>
        </a:defRPr>
      </a:lvl9pPr>
    </p:titleStyle>
    <p:bodyStyle>
      <a:lvl1pPr algn="l" defTabSz="1042988" rtl="0" fontAlgn="base">
        <a:lnSpc>
          <a:spcPct val="120000"/>
        </a:lnSpc>
        <a:spcBef>
          <a:spcPct val="0"/>
        </a:spcBef>
        <a:spcAft>
          <a:spcPct val="0"/>
        </a:spcAft>
        <a:tabLst>
          <a:tab pos="449263" algn="l"/>
          <a:tab pos="898525" algn="l"/>
          <a:tab pos="1347788" algn="l"/>
          <a:tab pos="1797050" algn="l"/>
        </a:tabLst>
        <a:defRPr sz="1600">
          <a:solidFill>
            <a:schemeClr val="tx1"/>
          </a:solidFill>
          <a:latin typeface="+mn-lt"/>
          <a:ea typeface="+mn-ea"/>
          <a:cs typeface="+mn-cs"/>
        </a:defRPr>
      </a:lvl1pPr>
      <a:lvl2pPr marL="446088" indent="-444500"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2pPr>
      <a:lvl3pPr marL="895350"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3pPr>
      <a:lvl4pPr marL="1344613"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4pPr>
      <a:lvl5pPr marL="17938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2.jpeg"/><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52.png"/><Relationship Id="rId7" Type="http://schemas.openxmlformats.org/officeDocument/2006/relationships/image" Target="../media/image10.jpe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6.jpeg"/><Relationship Id="rId1" Type="http://schemas.openxmlformats.org/officeDocument/2006/relationships/slideLayout" Target="../slideLayouts/slideLayout24.xml"/><Relationship Id="rId5" Type="http://schemas.openxmlformats.org/officeDocument/2006/relationships/image" Target="../media/image39.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8.gi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4.xml"/><Relationship Id="rId6" Type="http://schemas.openxmlformats.org/officeDocument/2006/relationships/image" Target="../media/image68.png"/><Relationship Id="rId11" Type="http://schemas.openxmlformats.org/officeDocument/2006/relationships/image" Target="../media/image39.jpeg"/><Relationship Id="rId5" Type="http://schemas.openxmlformats.org/officeDocument/2006/relationships/image" Target="../media/image67.png"/><Relationship Id="rId10" Type="http://schemas.openxmlformats.org/officeDocument/2006/relationships/image" Target="../media/image10.jpeg"/><Relationship Id="rId4" Type="http://schemas.openxmlformats.org/officeDocument/2006/relationships/image" Target="../media/image66.pn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24.xml"/><Relationship Id="rId6" Type="http://schemas.openxmlformats.org/officeDocument/2006/relationships/image" Target="../media/image75.png"/><Relationship Id="rId11" Type="http://schemas.openxmlformats.org/officeDocument/2006/relationships/image" Target="../media/image39.jpeg"/><Relationship Id="rId5" Type="http://schemas.openxmlformats.org/officeDocument/2006/relationships/image" Target="../media/image65.png"/><Relationship Id="rId10" Type="http://schemas.openxmlformats.org/officeDocument/2006/relationships/image" Target="../media/image10.jpeg"/><Relationship Id="rId4" Type="http://schemas.openxmlformats.org/officeDocument/2006/relationships/image" Target="../media/image74.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69.png"/><Relationship Id="rId1" Type="http://schemas.openxmlformats.org/officeDocument/2006/relationships/slideLayout" Target="../slideLayouts/slideLayout24.xml"/><Relationship Id="rId6" Type="http://schemas.openxmlformats.org/officeDocument/2006/relationships/image" Target="../media/image65.png"/><Relationship Id="rId11" Type="http://schemas.openxmlformats.org/officeDocument/2006/relationships/image" Target="../media/image39.jpeg"/><Relationship Id="rId5" Type="http://schemas.openxmlformats.org/officeDocument/2006/relationships/image" Target="../media/image80.png"/><Relationship Id="rId10" Type="http://schemas.openxmlformats.org/officeDocument/2006/relationships/image" Target="../media/image10.jpeg"/><Relationship Id="rId4" Type="http://schemas.openxmlformats.org/officeDocument/2006/relationships/image" Target="../media/image79.pn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4.png"/><Relationship Id="rId1" Type="http://schemas.openxmlformats.org/officeDocument/2006/relationships/slideLayout" Target="../slideLayouts/slideLayout24.xml"/><Relationship Id="rId5" Type="http://schemas.openxmlformats.org/officeDocument/2006/relationships/image" Target="../media/image39.jpe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10.jpeg"/><Relationship Id="rId5" Type="http://schemas.openxmlformats.org/officeDocument/2006/relationships/image" Target="../media/image87.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7.png"/><Relationship Id="rId1" Type="http://schemas.openxmlformats.org/officeDocument/2006/relationships/slideLayout" Target="../slideLayouts/slideLayout24.xml"/><Relationship Id="rId5" Type="http://schemas.openxmlformats.org/officeDocument/2006/relationships/image" Target="../media/image39.jpe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jpe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35.png"/><Relationship Id="rId2" Type="http://schemas.openxmlformats.org/officeDocument/2006/relationships/image" Target="../media/image94.jpeg"/><Relationship Id="rId1" Type="http://schemas.openxmlformats.org/officeDocument/2006/relationships/slideLayout" Target="../slideLayouts/slideLayout24.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jpeg"/><Relationship Id="rId2" Type="http://schemas.openxmlformats.org/officeDocument/2006/relationships/image" Target="../media/image94.jpe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06.png"/><Relationship Id="rId4" Type="http://schemas.openxmlformats.org/officeDocument/2006/relationships/image" Target="../media/image105.jpeg"/></Relationships>
</file>

<file path=ppt/slides/_rels/slide3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94.jpeg"/><Relationship Id="rId1" Type="http://schemas.openxmlformats.org/officeDocument/2006/relationships/slideLayout" Target="../slideLayouts/slideLayout24.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0.jpeg"/><Relationship Id="rId4" Type="http://schemas.openxmlformats.org/officeDocument/2006/relationships/image" Target="../media/image108.png"/><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3.jpe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wmf"/><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8.pn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wmf"/><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5.pn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8.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29.pn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3.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4.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35.png"/><Relationship Id="rId1" Type="http://schemas.openxmlformats.org/officeDocument/2006/relationships/slideLayout" Target="../slideLayouts/slideLayout24.xml"/><Relationship Id="rId5" Type="http://schemas.openxmlformats.org/officeDocument/2006/relationships/image" Target="../media/image129.png"/><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0.jpeg"/><Relationship Id="rId4" Type="http://schemas.openxmlformats.org/officeDocument/2006/relationships/image" Target="../media/image139.jpe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142.jpeg"/><Relationship Id="rId4" Type="http://schemas.openxmlformats.org/officeDocument/2006/relationships/image" Target="../media/image141.jpeg"/></Relationships>
</file>

<file path=ppt/slides/_rels/slide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4.xml"/><Relationship Id="rId6" Type="http://schemas.openxmlformats.org/officeDocument/2006/relationships/image" Target="../media/image39.jpeg"/><Relationship Id="rId5" Type="http://schemas.openxmlformats.org/officeDocument/2006/relationships/image" Target="../media/image10.jpeg"/><Relationship Id="rId4" Type="http://schemas.openxmlformats.org/officeDocument/2006/relationships/image" Target="../media/image139.jpeg"/></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143.png"/></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4.png"/><Relationship Id="rId1" Type="http://schemas.openxmlformats.org/officeDocument/2006/relationships/slideLayout" Target="../slideLayouts/slideLayout24.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407" y="2781558"/>
            <a:ext cx="2249734" cy="3163573"/>
          </a:xfrm>
          <a:prstGeom prst="rect">
            <a:avLst/>
          </a:prstGeom>
        </p:spPr>
      </p:pic>
      <p:sp>
        <p:nvSpPr>
          <p:cNvPr id="11269" name="Text Box 5"/>
          <p:cNvSpPr txBox="1">
            <a:spLocks noChangeArrowheads="1"/>
          </p:cNvSpPr>
          <p:nvPr/>
        </p:nvSpPr>
        <p:spPr bwMode="auto">
          <a:xfrm>
            <a:off x="718731" y="1336676"/>
            <a:ext cx="181790" cy="389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84" tIns="46792" rIns="89984" bIns="46792">
            <a:spAutoFit/>
          </a:bodyPr>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endParaRPr lang="de-DE" altLang="de-DE"/>
          </a:p>
        </p:txBody>
      </p:sp>
      <p:sp>
        <p:nvSpPr>
          <p:cNvPr id="11271" name="Rectangle 7"/>
          <p:cNvSpPr>
            <a:spLocks noChangeArrowheads="1"/>
          </p:cNvSpPr>
          <p:nvPr/>
        </p:nvSpPr>
        <p:spPr bwMode="gray">
          <a:xfrm>
            <a:off x="580556" y="1258587"/>
            <a:ext cx="8191449" cy="93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a:defRPr sz="1600">
                <a:solidFill>
                  <a:schemeClr val="tx1"/>
                </a:solidFill>
                <a:latin typeface="Arial" charset="0"/>
                <a:cs typeface="Arial" charset="0"/>
              </a:defRPr>
            </a:lvl1pPr>
            <a:lvl2pPr defTabSz="1042988">
              <a:defRPr sz="1600">
                <a:solidFill>
                  <a:schemeClr val="tx1"/>
                </a:solidFill>
                <a:latin typeface="Arial" charset="0"/>
                <a:cs typeface="Arial" charset="0"/>
              </a:defRPr>
            </a:lvl2pPr>
            <a:lvl3pPr defTabSz="1042988">
              <a:defRPr sz="1600">
                <a:solidFill>
                  <a:schemeClr val="tx1"/>
                </a:solidFill>
                <a:latin typeface="Arial" charset="0"/>
                <a:cs typeface="Arial" charset="0"/>
              </a:defRPr>
            </a:lvl3pPr>
            <a:lvl4pPr defTabSz="1042988">
              <a:defRPr sz="1600">
                <a:solidFill>
                  <a:schemeClr val="tx1"/>
                </a:solidFill>
                <a:latin typeface="Arial" charset="0"/>
                <a:cs typeface="Arial" charset="0"/>
              </a:defRPr>
            </a:lvl4pPr>
            <a:lvl5pPr defTabSz="1042988">
              <a:defRPr sz="1600">
                <a:solidFill>
                  <a:schemeClr val="tx1"/>
                </a:solidFill>
                <a:latin typeface="Arial" charset="0"/>
                <a:cs typeface="Arial" charset="0"/>
              </a:defRPr>
            </a:lvl5pPr>
            <a:lvl6pPr marL="457200" defTabSz="1042988" fontAlgn="base">
              <a:spcBef>
                <a:spcPct val="0"/>
              </a:spcBef>
              <a:spcAft>
                <a:spcPct val="0"/>
              </a:spcAft>
              <a:defRPr sz="1600">
                <a:solidFill>
                  <a:schemeClr val="tx1"/>
                </a:solidFill>
                <a:latin typeface="Arial" charset="0"/>
                <a:cs typeface="Arial" charset="0"/>
              </a:defRPr>
            </a:lvl6pPr>
            <a:lvl7pPr marL="914400" defTabSz="1042988" fontAlgn="base">
              <a:spcBef>
                <a:spcPct val="0"/>
              </a:spcBef>
              <a:spcAft>
                <a:spcPct val="0"/>
              </a:spcAft>
              <a:defRPr sz="1600">
                <a:solidFill>
                  <a:schemeClr val="tx1"/>
                </a:solidFill>
                <a:latin typeface="Arial" charset="0"/>
                <a:cs typeface="Arial" charset="0"/>
              </a:defRPr>
            </a:lvl7pPr>
            <a:lvl8pPr marL="1371600" defTabSz="1042988" fontAlgn="base">
              <a:spcBef>
                <a:spcPct val="0"/>
              </a:spcBef>
              <a:spcAft>
                <a:spcPct val="0"/>
              </a:spcAft>
              <a:defRPr sz="1600">
                <a:solidFill>
                  <a:schemeClr val="tx1"/>
                </a:solidFill>
                <a:latin typeface="Arial" charset="0"/>
                <a:cs typeface="Arial" charset="0"/>
              </a:defRPr>
            </a:lvl8pPr>
            <a:lvl9pPr marL="1828800" defTabSz="1042988" fontAlgn="base">
              <a:spcBef>
                <a:spcPct val="0"/>
              </a:spcBef>
              <a:spcAft>
                <a:spcPct val="0"/>
              </a:spcAft>
              <a:defRPr sz="1600">
                <a:solidFill>
                  <a:schemeClr val="tx1"/>
                </a:solidFill>
                <a:latin typeface="Arial" charset="0"/>
                <a:cs typeface="Arial" charset="0"/>
              </a:defRPr>
            </a:lvl9pPr>
          </a:lstStyle>
          <a:p>
            <a:pPr>
              <a:lnSpc>
                <a:spcPct val="100000"/>
              </a:lnSpc>
              <a:buFontTx/>
              <a:buNone/>
            </a:pPr>
            <a:r>
              <a:rPr lang="en-US" altLang="de-DE" sz="2800" b="1">
                <a:latin typeface="Candara" panose="020E0502030303020204" pitchFamily="34" charset="0"/>
              </a:rPr>
              <a:t>Results of the Second Assessment of Climate Change for the Baltic Sea Region (BACC II</a:t>
            </a:r>
            <a:r>
              <a:rPr lang="en-US" altLang="de-DE" sz="2800" b="1" smtClean="0">
                <a:latin typeface="Candara" panose="020E0502030303020204" pitchFamily="34" charset="0"/>
              </a:rPr>
              <a:t>)</a:t>
            </a:r>
            <a:endParaRPr lang="de-DE" altLang="de-DE" sz="2800">
              <a:solidFill>
                <a:srgbClr val="FF0000"/>
              </a:solidFill>
              <a:latin typeface="Candara" panose="020E0502030303020204" pitchFamily="34" charset="0"/>
            </a:endParaRPr>
          </a:p>
        </p:txBody>
      </p:sp>
      <p:sp>
        <p:nvSpPr>
          <p:cNvPr id="11274" name="Text Box 10"/>
          <p:cNvSpPr txBox="1">
            <a:spLocks noChangeArrowheads="1"/>
          </p:cNvSpPr>
          <p:nvPr/>
        </p:nvSpPr>
        <p:spPr bwMode="auto">
          <a:xfrm>
            <a:off x="5778748" y="2859215"/>
            <a:ext cx="4725970" cy="33107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84" tIns="46792" rIns="89984" bIns="46792">
            <a:spAutoFit/>
          </a:bodyPr>
          <a:lstStyle>
            <a:lvl1pPr defTabSz="1042988">
              <a:defRPr>
                <a:solidFill>
                  <a:schemeClr val="tx1"/>
                </a:solidFill>
                <a:latin typeface="Arial" charset="0"/>
                <a:cs typeface="Arial" charset="0"/>
              </a:defRPr>
            </a:lvl1pPr>
            <a:lvl2pPr marL="541338"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spcBef>
                <a:spcPct val="50000"/>
              </a:spcBef>
            </a:pPr>
            <a:r>
              <a:rPr lang="de-DE" altLang="de-DE" sz="2100" b="1" smtClean="0">
                <a:latin typeface="Calibri" pitchFamily="34" charset="0"/>
              </a:rPr>
              <a:t>The BACC II Author Team </a:t>
            </a:r>
            <a:r>
              <a:rPr lang="de-DE" altLang="de-DE" sz="1400" smtClean="0">
                <a:latin typeface="Calibri" pitchFamily="34" charset="0"/>
              </a:rPr>
              <a:t>represented by</a:t>
            </a:r>
            <a:r>
              <a:rPr lang="de-DE" altLang="de-DE" b="1" smtClean="0">
                <a:latin typeface="Calibri" pitchFamily="34" charset="0"/>
              </a:rPr>
              <a:t/>
            </a:r>
            <a:br>
              <a:rPr lang="de-DE" altLang="de-DE" b="1" smtClean="0">
                <a:latin typeface="Calibri" pitchFamily="34" charset="0"/>
              </a:rPr>
            </a:br>
            <a:r>
              <a:rPr lang="de-DE" altLang="de-DE" b="1" smtClean="0">
                <a:latin typeface="Calibri" pitchFamily="34" charset="0"/>
              </a:rPr>
              <a:t/>
            </a:r>
            <a:br>
              <a:rPr lang="de-DE" altLang="de-DE" b="1" smtClean="0">
                <a:latin typeface="Calibri" pitchFamily="34" charset="0"/>
              </a:rPr>
            </a:br>
            <a:r>
              <a:rPr lang="de-DE" altLang="de-DE" b="1" smtClean="0">
                <a:latin typeface="Calibri" pitchFamily="34" charset="0"/>
              </a:rPr>
              <a:t>Marcus </a:t>
            </a:r>
            <a:r>
              <a:rPr lang="de-DE" altLang="de-DE" b="1">
                <a:latin typeface="Calibri" pitchFamily="34" charset="0"/>
              </a:rPr>
              <a:t>Reckermann</a:t>
            </a:r>
          </a:p>
          <a:p>
            <a:pPr>
              <a:spcBef>
                <a:spcPct val="50000"/>
              </a:spcBef>
            </a:pPr>
            <a:r>
              <a:rPr lang="de-DE" altLang="de-DE" sz="1400">
                <a:latin typeface="Calibri" pitchFamily="34" charset="0"/>
              </a:rPr>
              <a:t>International Baltic Earth Secretariat, </a:t>
            </a:r>
            <a:r>
              <a:rPr lang="de-DE" altLang="de-DE" sz="1400" smtClean="0">
                <a:latin typeface="Calibri" pitchFamily="34" charset="0"/>
              </a:rPr>
              <a:t/>
            </a:r>
            <a:br>
              <a:rPr lang="de-DE" altLang="de-DE" sz="1400" smtClean="0">
                <a:latin typeface="Calibri" pitchFamily="34" charset="0"/>
              </a:rPr>
            </a:br>
            <a:r>
              <a:rPr lang="de-DE" altLang="de-DE" sz="1400" smtClean="0">
                <a:latin typeface="Calibri" pitchFamily="34" charset="0"/>
              </a:rPr>
              <a:t>Helmholtz-Zentrum </a:t>
            </a:r>
            <a:r>
              <a:rPr lang="de-DE" altLang="de-DE" sz="1400">
                <a:latin typeface="Calibri" pitchFamily="34" charset="0"/>
              </a:rPr>
              <a:t>Geesthacht, Germany</a:t>
            </a:r>
          </a:p>
          <a:p>
            <a:pPr>
              <a:spcBef>
                <a:spcPct val="50000"/>
              </a:spcBef>
            </a:pPr>
            <a:r>
              <a:rPr lang="de-DE" altLang="de-DE" b="1" smtClean="0">
                <a:latin typeface="Calibri" pitchFamily="34" charset="0"/>
              </a:rPr>
              <a:t>Hans von Storch</a:t>
            </a:r>
            <a:br>
              <a:rPr lang="de-DE" altLang="de-DE" b="1" smtClean="0">
                <a:latin typeface="Calibri" pitchFamily="34" charset="0"/>
              </a:rPr>
            </a:br>
            <a:r>
              <a:rPr lang="de-DE" altLang="de-DE" sz="1400" smtClean="0">
                <a:latin typeface="Calibri" pitchFamily="34" charset="0"/>
              </a:rPr>
              <a:t>Institute of Coastal Research</a:t>
            </a:r>
            <a:r>
              <a:rPr lang="de-DE" altLang="de-DE" sz="1400" b="1" smtClean="0">
                <a:latin typeface="Calibri" pitchFamily="34" charset="0"/>
              </a:rPr>
              <a:t/>
            </a:r>
            <a:br>
              <a:rPr lang="de-DE" altLang="de-DE" sz="1400" b="1" smtClean="0">
                <a:latin typeface="Calibri" pitchFamily="34" charset="0"/>
              </a:rPr>
            </a:br>
            <a:r>
              <a:rPr lang="de-DE" altLang="de-DE" sz="1400" smtClean="0">
                <a:latin typeface="Calibri" pitchFamily="34" charset="0"/>
              </a:rPr>
              <a:t>Helmholtz-Zentrum </a:t>
            </a:r>
            <a:r>
              <a:rPr lang="de-DE" altLang="de-DE" sz="1400">
                <a:latin typeface="Calibri" pitchFamily="34" charset="0"/>
              </a:rPr>
              <a:t>Geesthacht, Germany</a:t>
            </a:r>
            <a:endParaRPr lang="de-DE" altLang="de-DE" sz="1400" b="1" smtClean="0">
              <a:latin typeface="Calibri" pitchFamily="34" charset="0"/>
            </a:endParaRPr>
          </a:p>
          <a:p>
            <a:pPr>
              <a:spcBef>
                <a:spcPct val="50000"/>
              </a:spcBef>
            </a:pPr>
            <a:r>
              <a:rPr lang="de-DE" altLang="de-DE" b="1" smtClean="0">
                <a:latin typeface="Calibri" pitchFamily="34" charset="0"/>
              </a:rPr>
              <a:t>Anders Omstedt</a:t>
            </a:r>
            <a:r>
              <a:rPr lang="de-DE" altLang="de-DE" b="1">
                <a:latin typeface="Calibri" pitchFamily="34" charset="0"/>
              </a:rPr>
              <a:t/>
            </a:r>
            <a:br>
              <a:rPr lang="de-DE" altLang="de-DE" b="1">
                <a:latin typeface="Calibri" pitchFamily="34" charset="0"/>
              </a:rPr>
            </a:br>
            <a:r>
              <a:rPr lang="de-DE" altLang="de-DE" sz="1400" smtClean="0">
                <a:latin typeface="Calibri" pitchFamily="34" charset="0"/>
              </a:rPr>
              <a:t>Earth Science Centre, University of Gothenburg, Sweden</a:t>
            </a:r>
          </a:p>
        </p:txBody>
      </p:sp>
      <p:sp>
        <p:nvSpPr>
          <p:cNvPr id="11277" name="Rectangle 13"/>
          <p:cNvSpPr>
            <a:spLocks noGrp="1" noChangeArrowheads="1"/>
          </p:cNvSpPr>
          <p:nvPr>
            <p:ph type="title"/>
          </p:nvPr>
        </p:nvSpPr>
        <p:spPr>
          <a:xfrm>
            <a:off x="607787" y="252239"/>
            <a:ext cx="8065343" cy="344364"/>
          </a:xfrm>
          <a:noFill/>
          <a:ln/>
        </p:spPr>
        <p:txBody>
          <a:bodyPr/>
          <a:lstStyle/>
          <a:p>
            <a:r>
              <a:rPr lang="en-US" altLang="de-DE" smtClean="0">
                <a:latin typeface="Calibri" pitchFamily="34" charset="0"/>
              </a:rPr>
              <a:t>10</a:t>
            </a:r>
            <a:r>
              <a:rPr lang="en-US" altLang="de-DE" baseline="30000" smtClean="0">
                <a:latin typeface="Calibri" pitchFamily="34" charset="0"/>
              </a:rPr>
              <a:t>th</a:t>
            </a:r>
            <a:r>
              <a:rPr lang="en-US" altLang="de-DE" smtClean="0">
                <a:latin typeface="Calibri" pitchFamily="34" charset="0"/>
              </a:rPr>
              <a:t> BSSC, Riga, </a:t>
            </a:r>
            <a:r>
              <a:rPr lang="de-DE" altLang="de-DE" smtClean="0">
                <a:latin typeface="Calibri" pitchFamily="34" charset="0"/>
              </a:rPr>
              <a:t> 16 June 2015</a:t>
            </a:r>
            <a:endParaRPr lang="de-DE" altLang="de-DE">
              <a:latin typeface="Calibri"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196" y="94433"/>
            <a:ext cx="2023915" cy="2484486"/>
          </a:xfrm>
          <a:prstGeom prst="rect">
            <a:avLst/>
          </a:prstGeom>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0396" y="3948948"/>
            <a:ext cx="2520696" cy="334060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idx="4294967295"/>
          </p:nvPr>
        </p:nvSpPr>
        <p:spPr>
          <a:xfrm>
            <a:off x="295420" y="235189"/>
            <a:ext cx="9061251" cy="432048"/>
          </a:xfrm>
        </p:spPr>
        <p:txBody>
          <a:bodyPr/>
          <a:lstStyle/>
          <a:p>
            <a:pPr>
              <a:spcAft>
                <a:spcPts val="1200"/>
              </a:spcAft>
            </a:pPr>
            <a:r>
              <a:rPr lang="de-DE" sz="2000" b="1" smtClean="0">
                <a:latin typeface="Candara" pitchFamily="34" charset="0"/>
              </a:rPr>
              <a:t>Baltic Earth  Assessment of Climate Change </a:t>
            </a:r>
            <a:br>
              <a:rPr lang="de-DE" sz="2000" b="1" smtClean="0">
                <a:latin typeface="Candara" pitchFamily="34" charset="0"/>
              </a:rPr>
            </a:br>
            <a:r>
              <a:rPr lang="de-DE" sz="2000" b="1" smtClean="0">
                <a:latin typeface="Candara" pitchFamily="34" charset="0"/>
              </a:rPr>
              <a:t>for the Baltic Sea region (2015)</a:t>
            </a:r>
            <a:endParaRPr lang="de-DE" sz="2000" dirty="0">
              <a:latin typeface="Calibri" panose="020F0502020204030204" pitchFamily="34" charset="0"/>
            </a:endParaRPr>
          </a:p>
        </p:txBody>
      </p:sp>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7457" y="104996"/>
            <a:ext cx="1277555" cy="127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9970" y="2916535"/>
            <a:ext cx="61341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580" y="1476375"/>
            <a:ext cx="6134100" cy="382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88353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ChangeArrowheads="1"/>
          </p:cNvSpPr>
          <p:nvPr/>
        </p:nvSpPr>
        <p:spPr bwMode="gray">
          <a:xfrm>
            <a:off x="377825" y="283528"/>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Bisher</a:t>
            </a:r>
            <a:r>
              <a:rPr lang="de-DE" sz="2000" b="1">
                <a:latin typeface="Calibri" pitchFamily="34" charset="0"/>
              </a:rPr>
              <a:t> </a:t>
            </a:r>
            <a:r>
              <a:rPr lang="de-DE" sz="2000" b="1">
                <a:solidFill>
                  <a:srgbClr val="FF0000"/>
                </a:solidFill>
                <a:latin typeface="Calibri" pitchFamily="34" charset="0"/>
              </a:rPr>
              <a:t>gemessene</a:t>
            </a:r>
            <a:r>
              <a:rPr lang="de-DE" sz="2000" b="1">
                <a:latin typeface="Calibri" pitchFamily="34" charset="0"/>
              </a:rPr>
              <a:t> Veränderungen …</a:t>
            </a:r>
          </a:p>
        </p:txBody>
      </p:sp>
      <p:pic>
        <p:nvPicPr>
          <p:cNvPr id="11266" name="Picture 2" descr="V:\Baltic Earth\BACC II\Chapters\Overview\Ch.2.2_Borzenkova\Figures\Figure_2.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1332359"/>
            <a:ext cx="9472612" cy="5810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p:cNvSpPr>
            <a:spLocks noChangeArrowheads="1"/>
          </p:cNvSpPr>
          <p:nvPr/>
        </p:nvSpPr>
        <p:spPr bwMode="gray">
          <a:xfrm>
            <a:off x="6426820" y="1755432"/>
            <a:ext cx="3024336"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latin typeface="Calibri" pitchFamily="34" charset="0"/>
              </a:rPr>
              <a:t>Die letzten 10.000 Jahre…</a:t>
            </a:r>
            <a:endParaRPr lang="de-DE" sz="2000" b="1">
              <a:latin typeface="Calibri" pitchFamily="34" charset="0"/>
            </a:endParaRPr>
          </a:p>
        </p:txBody>
      </p:sp>
      <p:grpSp>
        <p:nvGrpSpPr>
          <p:cNvPr id="2" name="Gruppieren 1"/>
          <p:cNvGrpSpPr/>
          <p:nvPr/>
        </p:nvGrpSpPr>
        <p:grpSpPr>
          <a:xfrm>
            <a:off x="6642844" y="202943"/>
            <a:ext cx="554037" cy="792162"/>
            <a:chOff x="5562724" y="283528"/>
            <a:chExt cx="554037" cy="792162"/>
          </a:xfrm>
        </p:grpSpPr>
        <p:pic>
          <p:nvPicPr>
            <p:cNvPr id="9831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11" name="Rectangle 5"/>
          <p:cNvSpPr>
            <a:spLocks noChangeArrowheads="1"/>
          </p:cNvSpPr>
          <p:nvPr/>
        </p:nvSpPr>
        <p:spPr bwMode="gray">
          <a:xfrm>
            <a:off x="9528476" y="6897330"/>
            <a:ext cx="1133744" cy="7337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588" lvl="1" defTabSz="1042988">
              <a:tabLst>
                <a:tab pos="449263" algn="l"/>
                <a:tab pos="898525" algn="l"/>
                <a:tab pos="1347788" algn="l"/>
                <a:tab pos="1797050" algn="l"/>
              </a:tabLst>
            </a:pPr>
            <a:r>
              <a:rPr lang="de-DE" sz="1800" b="1" dirty="0" smtClean="0">
                <a:solidFill>
                  <a:srgbClr val="0098D4"/>
                </a:solidFill>
              </a:rPr>
              <a:t>BACC 2</a:t>
            </a:r>
            <a:br>
              <a:rPr lang="de-DE" sz="1800" b="1" dirty="0" smtClean="0">
                <a:solidFill>
                  <a:srgbClr val="0098D4"/>
                </a:solidFill>
              </a:rPr>
            </a:br>
            <a:r>
              <a:rPr lang="de-DE" sz="1800" b="1" dirty="0" smtClean="0">
                <a:solidFill>
                  <a:srgbClr val="0098D4"/>
                </a:solidFill>
              </a:rPr>
              <a:t>Chapter </a:t>
            </a:r>
            <a:r>
              <a:rPr lang="de-DE" sz="1800" b="1" dirty="0" smtClean="0">
                <a:solidFill>
                  <a:srgbClr val="0098D4"/>
                </a:solidFill>
              </a:rPr>
              <a:t>2</a:t>
            </a:r>
            <a:endParaRPr lang="en-US" sz="1800" b="1" dirty="0">
              <a:solidFill>
                <a:srgbClr val="0098D4"/>
              </a:solidFill>
            </a:endParaRPr>
          </a:p>
        </p:txBody>
      </p:sp>
    </p:spTree>
    <p:extLst>
      <p:ext uri="{BB962C8B-B14F-4D97-AF65-F5344CB8AC3E}">
        <p14:creationId xmlns:p14="http://schemas.microsoft.com/office/powerpoint/2010/main" val="34823271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4659316" y="1739091"/>
            <a:ext cx="1894150"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defTabSz="1042988"/>
            <a:r>
              <a:rPr lang="en-GB" sz="2000" b="1" smtClean="0">
                <a:solidFill>
                  <a:schemeClr val="accent1"/>
                </a:solidFill>
              </a:rPr>
              <a:t>Air temperature</a:t>
            </a:r>
            <a:endParaRPr lang="de-DE" sz="2000" b="1">
              <a:solidFill>
                <a:schemeClr val="accent1"/>
              </a:solidFill>
            </a:endParaRPr>
          </a:p>
        </p:txBody>
      </p:sp>
      <p:sp>
        <p:nvSpPr>
          <p:cNvPr id="98308" name="Rectangle 4"/>
          <p:cNvSpPr>
            <a:spLocks noChangeArrowheads="1"/>
          </p:cNvSpPr>
          <p:nvPr/>
        </p:nvSpPr>
        <p:spPr bwMode="gray">
          <a:xfrm>
            <a:off x="4659316" y="283528"/>
            <a:ext cx="1385402"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Recent</a:t>
            </a:r>
            <a:br>
              <a:rPr lang="de-DE" sz="2000" b="1" smtClean="0">
                <a:solidFill>
                  <a:srgbClr val="000000"/>
                </a:solidFill>
              </a:rPr>
            </a:br>
            <a:r>
              <a:rPr lang="de-DE" sz="2000" b="1" smtClean="0">
                <a:solidFill>
                  <a:srgbClr val="000000"/>
                </a:solidFill>
              </a:rPr>
              <a:t>changes </a:t>
            </a:r>
            <a:r>
              <a:rPr lang="de-DE" sz="2000" b="1">
                <a:solidFill>
                  <a:srgbClr val="000000"/>
                </a:solidFill>
              </a:rPr>
              <a:t>…</a:t>
            </a:r>
          </a:p>
        </p:txBody>
      </p:sp>
      <p:pic>
        <p:nvPicPr>
          <p:cNvPr id="9831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220" y="1308688"/>
            <a:ext cx="3001018" cy="22559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ildobjekt 5"/>
          <p:cNvPicPr>
            <a:picLocks noChangeAspect="1" noChangeArrowheads="1"/>
          </p:cNvPicPr>
          <p:nvPr/>
        </p:nvPicPr>
        <p:blipFill>
          <a:blip r:embed="rId3">
            <a:extLst>
              <a:ext uri="{28A0092B-C50C-407E-A947-70E740481C1C}">
                <a14:useLocalDpi xmlns:a14="http://schemas.microsoft.com/office/drawing/2010/main" val="0"/>
              </a:ext>
            </a:extLst>
          </a:blip>
          <a:srcRect l="5928" t="9747" r="6442" b="8058"/>
          <a:stretch>
            <a:fillRect/>
          </a:stretch>
        </p:blipFill>
        <p:spPr bwMode="auto">
          <a:xfrm>
            <a:off x="0" y="58238"/>
            <a:ext cx="4443412"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gray">
          <a:xfrm>
            <a:off x="4585617" y="2335210"/>
            <a:ext cx="2551173" cy="7337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defTabSz="1042988">
              <a:buFont typeface="Wingdings 3" pitchFamily="18" charset="2"/>
              <a:buChar char="Ò"/>
              <a:tabLst>
                <a:tab pos="449263" algn="l"/>
                <a:tab pos="898525" algn="l"/>
                <a:tab pos="1347788" algn="l"/>
                <a:tab pos="1797050" algn="l"/>
              </a:tabLst>
            </a:pPr>
            <a:r>
              <a:rPr lang="de-DE" sz="1800" b="1" smtClean="0">
                <a:solidFill>
                  <a:srgbClr val="0098D4"/>
                </a:solidFill>
              </a:rPr>
              <a:t>Warming trend detectable, regionally and saisonally differences</a:t>
            </a:r>
            <a:endParaRPr lang="en-US" sz="1800" b="1">
              <a:solidFill>
                <a:srgbClr val="0098D4"/>
              </a:solidFill>
            </a:endParaRPr>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144386" name="Picture 2" descr="C:\Users\reckerma\AppData\Local\Temp\jncwl1du.r3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739" y="3780631"/>
            <a:ext cx="6076840" cy="183718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259691" y="6113275"/>
            <a:ext cx="6880884" cy="1015663"/>
          </a:xfrm>
          <a:prstGeom prst="rect">
            <a:avLst/>
          </a:prstGeom>
        </p:spPr>
        <p:txBody>
          <a:bodyPr wrap="square">
            <a:spAutoFit/>
          </a:bodyPr>
          <a:lstStyle/>
          <a:p>
            <a:r>
              <a:rPr lang="en-US" sz="1000">
                <a:solidFill>
                  <a:srgbClr val="000000"/>
                </a:solidFill>
              </a:rPr>
              <a:t>Fig. 4.11 Annual and seasonal mean surface air temperature anomalies (relative to 1960–1991) for the Baltic Sea basin 1871–2011, calculated from 5° by 5° latitude, longitude box average taken from the CRUTEM3v dataset (Brohan et al. 2006) based on land stations (from top to bottom: (a) annual, (b) winter (DJF), (c) spring (MAM), (d) summer (JJA), (e) autumn (SON)). Blue comprises the Baltic Sea basin north of 60° N, and red south of 60° N. The dots represent individual years and the smoothed curves (Gaussian filter, σ = 3) highlight variability on timescales longer than 10 years</a:t>
            </a:r>
            <a:endParaRPr lang="de-DE" sz="1000">
              <a:solidFill>
                <a:srgbClr val="000000"/>
              </a:solidFill>
            </a:endParaRPr>
          </a:p>
        </p:txBody>
      </p:sp>
      <p:sp>
        <p:nvSpPr>
          <p:cNvPr id="14" name="Rectangle 5"/>
          <p:cNvSpPr>
            <a:spLocks noChangeArrowheads="1"/>
          </p:cNvSpPr>
          <p:nvPr/>
        </p:nvSpPr>
        <p:spPr bwMode="gray">
          <a:xfrm>
            <a:off x="9169999" y="6254245"/>
            <a:ext cx="1133744" cy="7337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1588" lvl="1" defTabSz="1042988">
              <a:tabLst>
                <a:tab pos="449263" algn="l"/>
                <a:tab pos="898525" algn="l"/>
                <a:tab pos="1347788" algn="l"/>
                <a:tab pos="1797050" algn="l"/>
              </a:tabLst>
            </a:pPr>
            <a:r>
              <a:rPr lang="de-DE" sz="1800" b="1" dirty="0" smtClean="0">
                <a:solidFill>
                  <a:srgbClr val="0098D4"/>
                </a:solidFill>
              </a:rPr>
              <a:t>BACC 2</a:t>
            </a:r>
            <a:br>
              <a:rPr lang="de-DE" sz="1800" b="1" dirty="0" smtClean="0">
                <a:solidFill>
                  <a:srgbClr val="0098D4"/>
                </a:solidFill>
              </a:rPr>
            </a:br>
            <a:r>
              <a:rPr lang="de-DE" sz="1800" b="1" dirty="0" smtClean="0">
                <a:solidFill>
                  <a:srgbClr val="0098D4"/>
                </a:solidFill>
              </a:rPr>
              <a:t>Chapter 4</a:t>
            </a:r>
            <a:endParaRPr lang="en-US" sz="1800" b="1" dirty="0">
              <a:solidFill>
                <a:srgbClr val="0098D4"/>
              </a:solidFill>
            </a:endParaRPr>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313351024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263320" y="1504950"/>
            <a:ext cx="83886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defTabSz="1042988"/>
            <a:r>
              <a:rPr lang="en-GB" sz="2000" b="1">
                <a:latin typeface="Calibri" pitchFamily="34" charset="0"/>
              </a:rPr>
              <a:t>Regen</a:t>
            </a:r>
            <a:endParaRPr lang="de-DE" sz="2000" b="1">
              <a:latin typeface="Calibri" pitchFamily="34" charset="0"/>
            </a:endParaRPr>
          </a:p>
        </p:txBody>
      </p:sp>
      <p:sp>
        <p:nvSpPr>
          <p:cNvPr id="101379" name="Rectangle 3"/>
          <p:cNvSpPr>
            <a:spLocks noChangeArrowheads="1"/>
          </p:cNvSpPr>
          <p:nvPr/>
        </p:nvSpPr>
        <p:spPr bwMode="gray">
          <a:xfrm>
            <a:off x="377825" y="283528"/>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Bisher</a:t>
            </a:r>
            <a:r>
              <a:rPr lang="de-DE" sz="2000" b="1">
                <a:latin typeface="Calibri" pitchFamily="34" charset="0"/>
              </a:rPr>
              <a:t> </a:t>
            </a:r>
            <a:r>
              <a:rPr lang="de-DE" sz="2000" b="1">
                <a:solidFill>
                  <a:srgbClr val="FF0000"/>
                </a:solidFill>
                <a:latin typeface="Calibri" pitchFamily="34" charset="0"/>
              </a:rPr>
              <a:t>gemessene</a:t>
            </a:r>
            <a:r>
              <a:rPr lang="de-DE" sz="2000" b="1">
                <a:latin typeface="Calibri" pitchFamily="34" charset="0"/>
              </a:rPr>
              <a:t> Veränderungen …</a:t>
            </a:r>
          </a:p>
        </p:txBody>
      </p:sp>
      <p:sp>
        <p:nvSpPr>
          <p:cNvPr id="101380" name="Rectangle 4"/>
          <p:cNvSpPr>
            <a:spLocks noChangeArrowheads="1"/>
          </p:cNvSpPr>
          <p:nvPr/>
        </p:nvSpPr>
        <p:spPr bwMode="gray">
          <a:xfrm>
            <a:off x="5778499" y="4500711"/>
            <a:ext cx="4752975" cy="23042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tabLst>
                <a:tab pos="449263" algn="l"/>
                <a:tab pos="898525" algn="l"/>
                <a:tab pos="1347788" algn="l"/>
                <a:tab pos="1797050" algn="l"/>
              </a:tabLst>
            </a:pPr>
            <a:endParaRPr lang="de-DE" sz="200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2000" b="1" smtClean="0">
                <a:solidFill>
                  <a:schemeClr val="accent1"/>
                </a:solidFill>
                <a:latin typeface="Calibri" pitchFamily="34" charset="0"/>
              </a:rPr>
              <a:t>Große regionale </a:t>
            </a:r>
            <a:r>
              <a:rPr lang="de-DE" sz="2000" b="1">
                <a:solidFill>
                  <a:schemeClr val="accent1"/>
                </a:solidFill>
                <a:latin typeface="Calibri" pitchFamily="34" charset="0"/>
              </a:rPr>
              <a:t>und jahreszeitliche </a:t>
            </a:r>
            <a:r>
              <a:rPr lang="de-DE" sz="2000" b="1" smtClean="0">
                <a:solidFill>
                  <a:schemeClr val="accent1"/>
                </a:solidFill>
                <a:latin typeface="Calibri" pitchFamily="34" charset="0"/>
              </a:rPr>
              <a:t>Unterschiede</a:t>
            </a:r>
          </a:p>
          <a:p>
            <a:pPr marL="446088" lvl="1" indent="-444500" algn="l" defTabSz="1042988">
              <a:buFont typeface="Wingdings 3" pitchFamily="18" charset="2"/>
              <a:buChar char="Ò"/>
              <a:tabLst>
                <a:tab pos="449263" algn="l"/>
                <a:tab pos="898525" algn="l"/>
                <a:tab pos="1347788" algn="l"/>
                <a:tab pos="1797050" algn="l"/>
              </a:tabLst>
            </a:pPr>
            <a:r>
              <a:rPr lang="de-DE" sz="2000" b="1" smtClean="0">
                <a:solidFill>
                  <a:schemeClr val="accent1"/>
                </a:solidFill>
                <a:latin typeface="Calibri" pitchFamily="34" charset="0"/>
              </a:rPr>
              <a:t>Große dekadische Variabilität</a:t>
            </a:r>
          </a:p>
          <a:p>
            <a:pPr marL="446088" lvl="1" indent="-444500" algn="l" defTabSz="1042988">
              <a:buFont typeface="Wingdings 3" pitchFamily="18" charset="2"/>
              <a:buChar char="Ò"/>
              <a:tabLst>
                <a:tab pos="449263" algn="l"/>
                <a:tab pos="898525" algn="l"/>
                <a:tab pos="1347788" algn="l"/>
                <a:tab pos="1797050" algn="l"/>
              </a:tabLst>
            </a:pPr>
            <a:r>
              <a:rPr lang="de-DE" sz="2000" b="1" smtClean="0">
                <a:solidFill>
                  <a:schemeClr val="accent1"/>
                </a:solidFill>
                <a:latin typeface="Calibri" pitchFamily="34" charset="0"/>
              </a:rPr>
              <a:t>Generell leichte Zunahme übers Jahr gemittelt seit 1900</a:t>
            </a:r>
          </a:p>
        </p:txBody>
      </p:sp>
      <p:pic>
        <p:nvPicPr>
          <p:cNvPr id="101396"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9225" y="1404938"/>
            <a:ext cx="3744913" cy="24812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97" name="Rectangle 21"/>
          <p:cNvSpPr>
            <a:spLocks noChangeArrowheads="1"/>
          </p:cNvSpPr>
          <p:nvPr/>
        </p:nvSpPr>
        <p:spPr bwMode="auto">
          <a:xfrm>
            <a:off x="3311893" y="1355108"/>
            <a:ext cx="2971432" cy="6854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defTabSz="1042988"/>
            <a:r>
              <a:rPr lang="en-GB" b="1">
                <a:latin typeface="Calibri" pitchFamily="34" charset="0"/>
              </a:rPr>
              <a:t>Zu- oder Abnahme im Zeitraum </a:t>
            </a:r>
            <a:br>
              <a:rPr lang="en-GB" b="1">
                <a:latin typeface="Calibri" pitchFamily="34" charset="0"/>
              </a:rPr>
            </a:br>
            <a:r>
              <a:rPr lang="en-GB" b="1" smtClean="0">
                <a:latin typeface="Calibri" pitchFamily="34" charset="0"/>
              </a:rPr>
              <a:t>1994-2008 </a:t>
            </a:r>
            <a:r>
              <a:rPr lang="en-GB" b="1">
                <a:latin typeface="Calibri" pitchFamily="34" charset="0"/>
              </a:rPr>
              <a:t>gegenüber </a:t>
            </a:r>
            <a:r>
              <a:rPr lang="en-GB" b="1" smtClean="0">
                <a:latin typeface="Calibri" pitchFamily="34" charset="0"/>
              </a:rPr>
              <a:t>1979-1993</a:t>
            </a:r>
            <a:endParaRPr lang="de-DE" b="1">
              <a:latin typeface="Calibri" pitchFamily="34" charset="0"/>
            </a:endParaRPr>
          </a:p>
        </p:txBody>
      </p:sp>
      <p:pic>
        <p:nvPicPr>
          <p:cNvPr id="16387" name="Picture 3" descr="V:\Baltic Earth\BACC II\Chapters\Overview\Ch.3.2_Rutgersson\Author response\fig.3.2.4.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72" y="2040553"/>
            <a:ext cx="4843545" cy="511199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p:cNvGrpSpPr/>
          <p:nvPr/>
        </p:nvGrpSpPr>
        <p:grpSpPr>
          <a:xfrm>
            <a:off x="6524634" y="279214"/>
            <a:ext cx="554037" cy="792162"/>
            <a:chOff x="5562724" y="283528"/>
            <a:chExt cx="554037" cy="792162"/>
          </a:xfrm>
        </p:grpSpPr>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21022525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ChangeArrowheads="1"/>
          </p:cNvSpPr>
          <p:nvPr/>
        </p:nvSpPr>
        <p:spPr bwMode="gray">
          <a:xfrm>
            <a:off x="306388" y="6444927"/>
            <a:ext cx="10080872"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1042988">
              <a:buFontTx/>
              <a:buNone/>
              <a:tabLst>
                <a:tab pos="449263" algn="l"/>
                <a:tab pos="898525" algn="l"/>
                <a:tab pos="1347788" algn="l"/>
                <a:tab pos="1797050" algn="l"/>
              </a:tabLst>
            </a:pPr>
            <a:endParaRPr lang="de-DE" sz="2000">
              <a:solidFill>
                <a:srgbClr val="000000"/>
              </a:solidFill>
            </a:endParaRPr>
          </a:p>
          <a:p>
            <a:pPr marL="446088" lvl="1" indent="-444500" defTabSz="1042988">
              <a:buFont typeface="Wingdings 3" pitchFamily="18" charset="2"/>
              <a:buChar char="Ò"/>
              <a:tabLst>
                <a:tab pos="449263" algn="l"/>
                <a:tab pos="898525" algn="l"/>
                <a:tab pos="1347788" algn="l"/>
                <a:tab pos="1797050" algn="l"/>
              </a:tabLst>
            </a:pPr>
            <a:r>
              <a:rPr lang="de-DE" sz="2000" b="1" smtClean="0">
                <a:solidFill>
                  <a:srgbClr val="0098D4"/>
                </a:solidFill>
              </a:rPr>
              <a:t>Large variability, decadal but no long-term trends in storminess</a:t>
            </a:r>
            <a:endParaRPr lang="en-US" sz="2000" b="1">
              <a:solidFill>
                <a:srgbClr val="0098D4"/>
              </a:solidFill>
            </a:endParaRPr>
          </a:p>
        </p:txBody>
      </p:sp>
      <p:sp>
        <p:nvSpPr>
          <p:cNvPr id="2" name="Rechteck 1"/>
          <p:cNvSpPr/>
          <p:nvPr/>
        </p:nvSpPr>
        <p:spPr>
          <a:xfrm>
            <a:off x="698113" y="1451186"/>
            <a:ext cx="962123" cy="461665"/>
          </a:xfrm>
          <a:prstGeom prst="rect">
            <a:avLst/>
          </a:prstGeom>
        </p:spPr>
        <p:txBody>
          <a:bodyPr wrap="none">
            <a:spAutoFit/>
          </a:bodyPr>
          <a:lstStyle/>
          <a:p>
            <a:pPr algn="ctr"/>
            <a:r>
              <a:rPr lang="de-DE" sz="2000" b="1" smtClean="0">
                <a:solidFill>
                  <a:srgbClr val="000000"/>
                </a:solidFill>
              </a:rPr>
              <a:t>Stürme</a:t>
            </a:r>
            <a:endParaRPr lang="de-DE" sz="2000">
              <a:solidFill>
                <a:srgbClr val="000000"/>
              </a:solidFill>
              <a:latin typeface="Arial" charset="0"/>
            </a:endParaRPr>
          </a:p>
        </p:txBody>
      </p:sp>
      <p:pic>
        <p:nvPicPr>
          <p:cNvPr id="12290" name="Picture 2" descr="V:\Baltic Earth\BACC II\Chapters\Overview\Ch.3.2_Rutgersson\Author response\Fig3.2.2.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055836"/>
            <a:ext cx="9364792" cy="511301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11" name="Rectangle 3"/>
          <p:cNvSpPr>
            <a:spLocks noChangeArrowheads="1"/>
          </p:cNvSpPr>
          <p:nvPr/>
        </p:nvSpPr>
        <p:spPr bwMode="auto">
          <a:xfrm>
            <a:off x="3762524" y="346605"/>
            <a:ext cx="752428"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defTabSz="1042988"/>
            <a:r>
              <a:rPr lang="en-GB" sz="2000" b="1" smtClean="0">
                <a:solidFill>
                  <a:schemeClr val="accent1"/>
                </a:solidFill>
              </a:rPr>
              <a:t>Wind</a:t>
            </a:r>
            <a:endParaRPr lang="de-DE" sz="2000" b="1">
              <a:solidFill>
                <a:schemeClr val="accent1"/>
              </a:solidFill>
            </a:endParaRPr>
          </a:p>
        </p:txBody>
      </p:sp>
      <p:sp>
        <p:nvSpPr>
          <p:cNvPr id="3" name="Rechteck 2"/>
          <p:cNvSpPr/>
          <p:nvPr/>
        </p:nvSpPr>
        <p:spPr>
          <a:xfrm>
            <a:off x="8244" y="6196601"/>
            <a:ext cx="10685156" cy="461665"/>
          </a:xfrm>
          <a:prstGeom prst="rect">
            <a:avLst/>
          </a:prstGeom>
        </p:spPr>
        <p:txBody>
          <a:bodyPr wrap="square">
            <a:spAutoFit/>
          </a:bodyPr>
          <a:lstStyle/>
          <a:p>
            <a:r>
              <a:rPr lang="en-GB" sz="1000">
                <a:solidFill>
                  <a:srgbClr val="000000"/>
                </a:solidFill>
              </a:rPr>
              <a:t>Sliding decadal (11-y) mean seasonal wind speed anomalies for the Baltic Sea regions for 1850-2009. Anomalies are calculated by subtracting the mean of 1958-2007. Time series are drawn from the gridded fields of HiResAFF (Schenk and Zorita 2011, 2012). Grid points are selected in the closest vicinity of Haparanda, Saint Petersburg, Helsinki, Stockholm, Kaliningrad and Copenhagen.</a:t>
            </a:r>
            <a:endParaRPr lang="de-DE" sz="1000">
              <a:solidFill>
                <a:srgbClr val="000000"/>
              </a:solidFill>
            </a:endParaRPr>
          </a:p>
        </p:txBody>
      </p:sp>
      <p:sp>
        <p:nvSpPr>
          <p:cNvPr id="12" name="Rectangle 4"/>
          <p:cNvSpPr>
            <a:spLocks noChangeArrowheads="1"/>
          </p:cNvSpPr>
          <p:nvPr/>
        </p:nvSpPr>
        <p:spPr bwMode="gray">
          <a:xfrm>
            <a:off x="527174" y="202613"/>
            <a:ext cx="2659286" cy="4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Recent changes </a:t>
            </a:r>
            <a:r>
              <a:rPr lang="de-DE" sz="2000" b="1">
                <a:solidFill>
                  <a:srgbClr val="000000"/>
                </a:solidFill>
              </a:rPr>
              <a:t>…</a:t>
            </a:r>
          </a:p>
        </p:txBody>
      </p:sp>
      <p:sp>
        <p:nvSpPr>
          <p:cNvPr id="13"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4</a:t>
            </a:r>
            <a:endParaRPr lang="en-US" sz="1800" b="1">
              <a:solidFill>
                <a:srgbClr val="0098D4"/>
              </a:solidFill>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132149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ChangeArrowheads="1"/>
          </p:cNvSpPr>
          <p:nvPr/>
        </p:nvSpPr>
        <p:spPr bwMode="gray">
          <a:xfrm>
            <a:off x="306388" y="252413"/>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Bisher</a:t>
            </a:r>
            <a:r>
              <a:rPr lang="de-DE" sz="2000" b="1">
                <a:latin typeface="Calibri" pitchFamily="34" charset="0"/>
              </a:rPr>
              <a:t> </a:t>
            </a:r>
            <a:r>
              <a:rPr lang="de-DE" sz="2000" b="1">
                <a:solidFill>
                  <a:srgbClr val="FF0000"/>
                </a:solidFill>
                <a:latin typeface="Calibri" pitchFamily="34" charset="0"/>
              </a:rPr>
              <a:t>gemessene</a:t>
            </a:r>
            <a:r>
              <a:rPr lang="de-DE" sz="2000" b="1">
                <a:latin typeface="Calibri" pitchFamily="34" charset="0"/>
              </a:rPr>
              <a:t> Veränderungen … </a:t>
            </a:r>
          </a:p>
        </p:txBody>
      </p:sp>
      <p:sp>
        <p:nvSpPr>
          <p:cNvPr id="104452" name="Rectangle 4"/>
          <p:cNvSpPr>
            <a:spLocks noChangeArrowheads="1"/>
          </p:cNvSpPr>
          <p:nvPr/>
        </p:nvSpPr>
        <p:spPr bwMode="gray">
          <a:xfrm>
            <a:off x="306388" y="5797550"/>
            <a:ext cx="6408737"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tabLst>
                <a:tab pos="449263" algn="l"/>
                <a:tab pos="898525" algn="l"/>
                <a:tab pos="1347788" algn="l"/>
                <a:tab pos="1797050" algn="l"/>
              </a:tabLst>
            </a:pPr>
            <a:endParaRPr lang="de-DE" sz="200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2000" b="1">
                <a:solidFill>
                  <a:schemeClr val="accent1"/>
                </a:solidFill>
                <a:latin typeface="Calibri" pitchFamily="34" charset="0"/>
              </a:rPr>
              <a:t>Kein </a:t>
            </a:r>
            <a:r>
              <a:rPr lang="de-DE" sz="2000" b="1" smtClean="0">
                <a:solidFill>
                  <a:schemeClr val="accent1"/>
                </a:solidFill>
                <a:latin typeface="Calibri" pitchFamily="34" charset="0"/>
              </a:rPr>
              <a:t>Trend </a:t>
            </a:r>
            <a:r>
              <a:rPr lang="de-DE" sz="2000" b="1">
                <a:solidFill>
                  <a:schemeClr val="accent1"/>
                </a:solidFill>
                <a:latin typeface="Calibri" pitchFamily="34" charset="0"/>
              </a:rPr>
              <a:t>in der </a:t>
            </a:r>
            <a:r>
              <a:rPr lang="de-DE" sz="2000" b="1" smtClean="0">
                <a:solidFill>
                  <a:schemeClr val="accent1"/>
                </a:solidFill>
                <a:latin typeface="Calibri" pitchFamily="34" charset="0"/>
              </a:rPr>
              <a:t>Sturmhäufigkeit zu </a:t>
            </a:r>
            <a:r>
              <a:rPr lang="de-DE" sz="2000" b="1">
                <a:solidFill>
                  <a:schemeClr val="accent1"/>
                </a:solidFill>
                <a:latin typeface="Calibri" pitchFamily="34" charset="0"/>
              </a:rPr>
              <a:t>erkennen</a:t>
            </a:r>
            <a:endParaRPr lang="en-US" sz="2000" b="1">
              <a:solidFill>
                <a:schemeClr val="accent1"/>
              </a:solidFill>
              <a:latin typeface="Calibri" pitchFamily="34" charset="0"/>
            </a:endParaRPr>
          </a:p>
        </p:txBody>
      </p:sp>
      <p:pic>
        <p:nvPicPr>
          <p:cNvPr id="1044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8106"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68"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13" y="1979613"/>
            <a:ext cx="6732587" cy="252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69" name="Text Box 21"/>
          <p:cNvSpPr txBox="1">
            <a:spLocks noChangeArrowheads="1"/>
          </p:cNvSpPr>
          <p:nvPr/>
        </p:nvSpPr>
        <p:spPr bwMode="auto">
          <a:xfrm>
            <a:off x="450850" y="4932363"/>
            <a:ext cx="8064202" cy="3586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algn="l"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a:lnSpc>
                <a:spcPct val="87000"/>
              </a:lnSpc>
              <a:buClr>
                <a:srgbClr val="000000"/>
              </a:buClr>
              <a:buSzPct val="100000"/>
              <a:buFont typeface="Arial" pitchFamily="34" charset="0"/>
              <a:buNone/>
            </a:pPr>
            <a:r>
              <a:rPr lang="en-GB" sz="2000">
                <a:solidFill>
                  <a:srgbClr val="000000"/>
                </a:solidFill>
                <a:latin typeface="Calibri" pitchFamily="34" charset="0"/>
                <a:cs typeface="Lucida Sans Unicode" pitchFamily="34" charset="0"/>
              </a:rPr>
              <a:t>Anzahl an Tiefdrucksystemen (p&lt;980 hPa) in Stockholm und Lund, Schweden</a:t>
            </a:r>
          </a:p>
        </p:txBody>
      </p:sp>
      <p:pic>
        <p:nvPicPr>
          <p:cNvPr id="10446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809" y="1331913"/>
            <a:ext cx="3543230" cy="26647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698113" y="1451186"/>
            <a:ext cx="962123" cy="461665"/>
          </a:xfrm>
          <a:prstGeom prst="rect">
            <a:avLst/>
          </a:prstGeom>
        </p:spPr>
        <p:txBody>
          <a:bodyPr wrap="none">
            <a:spAutoFit/>
          </a:bodyPr>
          <a:lstStyle/>
          <a:p>
            <a:r>
              <a:rPr lang="de-DE" sz="2000" b="1" smtClean="0">
                <a:solidFill>
                  <a:srgbClr val="000000"/>
                </a:solidFill>
                <a:latin typeface="Calibri" pitchFamily="34" charset="0"/>
              </a:rPr>
              <a:t>Stürme</a:t>
            </a:r>
            <a:endParaRPr lang="de-DE" sz="2000"/>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3254266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1" name="Rectangle 3"/>
          <p:cNvSpPr>
            <a:spLocks noChangeArrowheads="1"/>
          </p:cNvSpPr>
          <p:nvPr/>
        </p:nvSpPr>
        <p:spPr bwMode="gray">
          <a:xfrm>
            <a:off x="306388" y="323850"/>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Bisher</a:t>
            </a:r>
            <a:r>
              <a:rPr lang="de-DE" sz="2000" b="1">
                <a:latin typeface="Calibri" pitchFamily="34" charset="0"/>
              </a:rPr>
              <a:t> </a:t>
            </a:r>
            <a:r>
              <a:rPr lang="de-DE" sz="2000" b="1">
                <a:solidFill>
                  <a:srgbClr val="FF0000"/>
                </a:solidFill>
                <a:latin typeface="Calibri" pitchFamily="34" charset="0"/>
              </a:rPr>
              <a:t>gemessene</a:t>
            </a:r>
            <a:r>
              <a:rPr lang="de-DE" sz="2000" b="1">
                <a:latin typeface="Calibri" pitchFamily="34" charset="0"/>
              </a:rPr>
              <a:t> Veränderungen … </a:t>
            </a:r>
          </a:p>
        </p:txBody>
      </p:sp>
      <p:sp>
        <p:nvSpPr>
          <p:cNvPr id="104452" name="Rectangle 4"/>
          <p:cNvSpPr>
            <a:spLocks noChangeArrowheads="1"/>
          </p:cNvSpPr>
          <p:nvPr/>
        </p:nvSpPr>
        <p:spPr bwMode="gray">
          <a:xfrm>
            <a:off x="5706740" y="2087191"/>
            <a:ext cx="4855741" cy="21320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tabLst>
                <a:tab pos="449263" algn="l"/>
                <a:tab pos="898525" algn="l"/>
                <a:tab pos="1347788" algn="l"/>
                <a:tab pos="1797050" algn="l"/>
              </a:tabLst>
            </a:pPr>
            <a:endParaRPr lang="de-DE" sz="200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2000" b="1">
                <a:solidFill>
                  <a:schemeClr val="accent1"/>
                </a:solidFill>
                <a:latin typeface="Calibri" pitchFamily="34" charset="0"/>
              </a:rPr>
              <a:t>Kein </a:t>
            </a:r>
            <a:r>
              <a:rPr lang="de-DE" sz="2000" b="1" smtClean="0">
                <a:solidFill>
                  <a:schemeClr val="accent1"/>
                </a:solidFill>
                <a:latin typeface="Calibri" pitchFamily="34" charset="0"/>
              </a:rPr>
              <a:t>Langzeit-Trend</a:t>
            </a:r>
          </a:p>
          <a:p>
            <a:pPr marL="446088" lvl="1" indent="-444500" algn="l" defTabSz="1042988">
              <a:buFont typeface="Wingdings 3" pitchFamily="18" charset="2"/>
              <a:buChar char="Ò"/>
              <a:tabLst>
                <a:tab pos="449263" algn="l"/>
                <a:tab pos="898525" algn="l"/>
                <a:tab pos="1347788" algn="l"/>
                <a:tab pos="1797050" algn="l"/>
              </a:tabLst>
            </a:pPr>
            <a:r>
              <a:rPr lang="de-DE" sz="2000" b="1" smtClean="0">
                <a:solidFill>
                  <a:schemeClr val="accent1"/>
                </a:solidFill>
                <a:latin typeface="Calibri" pitchFamily="34" charset="0"/>
              </a:rPr>
              <a:t>Saisonale Unterschiede bereits zu beobachten: Frühjahrspeak fällt geringer aus, mehr über den Winter verteilt</a:t>
            </a:r>
            <a:endParaRPr lang="en-US" sz="2000" b="1">
              <a:solidFill>
                <a:schemeClr val="accent1"/>
              </a:solidFill>
              <a:latin typeface="Calibri" pitchFamily="34" charset="0"/>
            </a:endParaRPr>
          </a:p>
        </p:txBody>
      </p:sp>
      <p:sp>
        <p:nvSpPr>
          <p:cNvPr id="2" name="Rechteck 1"/>
          <p:cNvSpPr/>
          <p:nvPr/>
        </p:nvSpPr>
        <p:spPr>
          <a:xfrm>
            <a:off x="6084165" y="1476375"/>
            <a:ext cx="963983" cy="435056"/>
          </a:xfrm>
          <a:prstGeom prst="rect">
            <a:avLst/>
          </a:prstGeom>
        </p:spPr>
        <p:txBody>
          <a:bodyPr wrap="none">
            <a:spAutoFit/>
          </a:bodyPr>
          <a:lstStyle/>
          <a:p>
            <a:r>
              <a:rPr lang="de-DE" sz="2000" b="1" smtClean="0">
                <a:solidFill>
                  <a:srgbClr val="000000"/>
                </a:solidFill>
                <a:latin typeface="Calibri" pitchFamily="34" charset="0"/>
              </a:rPr>
              <a:t>Abfluss</a:t>
            </a:r>
            <a:endParaRPr lang="de-DE" sz="2000"/>
          </a:p>
        </p:txBody>
      </p:sp>
      <p:pic>
        <p:nvPicPr>
          <p:cNvPr id="13315" name="Picture 3" descr="V:\Baltic Earth\BACC II\Chapters\Overview\Ch.3.3.1_Kayhko\Author response\Fig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984" y="1000124"/>
            <a:ext cx="5380756" cy="645690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V:\Baltic Earth\BACC II\Chapters\Overview\Ch.3.3.1_Kayhko\Author response\fig.3.3.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479" y="5292799"/>
            <a:ext cx="6617653" cy="216423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ieren 7"/>
          <p:cNvGrpSpPr/>
          <p:nvPr/>
        </p:nvGrpSpPr>
        <p:grpSpPr>
          <a:xfrm>
            <a:off x="6566157" y="220296"/>
            <a:ext cx="554037" cy="792162"/>
            <a:chOff x="5562724" y="283528"/>
            <a:chExt cx="554037" cy="792162"/>
          </a:xfrm>
        </p:grpSpPr>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620425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4" name="Rectangle 12"/>
          <p:cNvSpPr>
            <a:spLocks noChangeArrowheads="1"/>
          </p:cNvSpPr>
          <p:nvPr/>
        </p:nvSpPr>
        <p:spPr bwMode="gray">
          <a:xfrm>
            <a:off x="6058452" y="5109766"/>
            <a:ext cx="3233936" cy="88602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defTabSz="1042988">
              <a:buFont typeface="Wingdings 3" pitchFamily="18" charset="2"/>
              <a:buChar char="Ò"/>
              <a:tabLst>
                <a:tab pos="449263" algn="l"/>
                <a:tab pos="898525" algn="l"/>
                <a:tab pos="1347788" algn="l"/>
                <a:tab pos="1797050" algn="l"/>
              </a:tabLst>
            </a:pPr>
            <a:r>
              <a:rPr lang="de-DE" sz="2000" b="1" smtClean="0">
                <a:solidFill>
                  <a:srgbClr val="0098D4"/>
                </a:solidFill>
              </a:rPr>
              <a:t>Ice freeze-up and breakup dates have changed</a:t>
            </a:r>
            <a:endParaRPr lang="en-US" sz="2000" b="1">
              <a:solidFill>
                <a:srgbClr val="0098D4"/>
              </a:solidFill>
            </a:endParaRPr>
          </a:p>
        </p:txBody>
      </p:sp>
      <p:pic>
        <p:nvPicPr>
          <p:cNvPr id="10548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622" y="1260474"/>
            <a:ext cx="2700116" cy="18000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145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 y="-47645"/>
            <a:ext cx="5975350"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131" y="3782983"/>
            <a:ext cx="5535791" cy="377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4"/>
          <p:cNvSpPr>
            <a:spLocks noChangeArrowheads="1"/>
          </p:cNvSpPr>
          <p:nvPr/>
        </p:nvSpPr>
        <p:spPr bwMode="gray">
          <a:xfrm>
            <a:off x="6233359" y="1643155"/>
            <a:ext cx="1264437" cy="4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Recent</a:t>
            </a:r>
          </a:p>
          <a:p>
            <a:pPr defTabSz="1042988">
              <a:lnSpc>
                <a:spcPct val="100000"/>
              </a:lnSpc>
              <a:buFontTx/>
              <a:buNone/>
            </a:pPr>
            <a:r>
              <a:rPr lang="de-DE" sz="2000" b="1" smtClean="0">
                <a:solidFill>
                  <a:srgbClr val="000000"/>
                </a:solidFill>
              </a:rPr>
              <a:t>changes </a:t>
            </a:r>
            <a:r>
              <a:rPr lang="de-DE" sz="2000" b="1">
                <a:solidFill>
                  <a:srgbClr val="000000"/>
                </a:solidFill>
              </a:rPr>
              <a:t>…</a:t>
            </a:r>
          </a:p>
        </p:txBody>
      </p:sp>
      <p:sp>
        <p:nvSpPr>
          <p:cNvPr id="19" name="Rectangle 3"/>
          <p:cNvSpPr>
            <a:spLocks noChangeArrowheads="1"/>
          </p:cNvSpPr>
          <p:nvPr/>
        </p:nvSpPr>
        <p:spPr bwMode="auto">
          <a:xfrm>
            <a:off x="6144639" y="2160512"/>
            <a:ext cx="1530781" cy="8331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defTabSz="1042988"/>
            <a:r>
              <a:rPr lang="en-GB" sz="2000" b="1" smtClean="0">
                <a:solidFill>
                  <a:schemeClr val="accent1"/>
                </a:solidFill>
              </a:rPr>
              <a:t>Ice on rivers </a:t>
            </a:r>
          </a:p>
          <a:p>
            <a:pPr defTabSz="1042988"/>
            <a:r>
              <a:rPr lang="en-GB" sz="2000" b="1" smtClean="0">
                <a:solidFill>
                  <a:schemeClr val="accent1"/>
                </a:solidFill>
              </a:rPr>
              <a:t>and lakes</a:t>
            </a:r>
            <a:endParaRPr lang="de-DE" sz="2000" b="1">
              <a:solidFill>
                <a:schemeClr val="accent1"/>
              </a:solidFill>
            </a:endParaRPr>
          </a:p>
        </p:txBody>
      </p:sp>
      <p:sp>
        <p:nvSpPr>
          <p:cNvPr id="2" name="Rechteck 1"/>
          <p:cNvSpPr/>
          <p:nvPr/>
        </p:nvSpPr>
        <p:spPr>
          <a:xfrm>
            <a:off x="6004466" y="3869533"/>
            <a:ext cx="4634821" cy="830997"/>
          </a:xfrm>
          <a:prstGeom prst="rect">
            <a:avLst/>
          </a:prstGeom>
          <a:solidFill>
            <a:schemeClr val="bg1"/>
          </a:solidFill>
        </p:spPr>
        <p:txBody>
          <a:bodyPr wrap="square">
            <a:spAutoFit/>
          </a:bodyPr>
          <a:lstStyle/>
          <a:p>
            <a:r>
              <a:rPr lang="en-GB" sz="1000" b="1">
                <a:solidFill>
                  <a:srgbClr val="000000"/>
                </a:solidFill>
              </a:rPr>
              <a:t>Fig. 5.21</a:t>
            </a:r>
            <a:r>
              <a:rPr lang="en-GB" sz="1000">
                <a:solidFill>
                  <a:srgbClr val="000000"/>
                </a:solidFill>
              </a:rPr>
              <a:t> Date of a) freeze-up and b) break-up on a large lake (Onego), a middle size lake (Vodlozero) and a small lake (Tulmozero) for 1950–2009. The linear trends for 1950–2009 and 1990–2009 are shown by the solid and dashed line, respectively (Efremova and Palshin 2011)</a:t>
            </a:r>
            <a:endParaRPr lang="de-DE" sz="1000">
              <a:solidFill>
                <a:srgbClr val="000000"/>
              </a:solidFill>
            </a:endParaRPr>
          </a:p>
        </p:txBody>
      </p:sp>
      <p:sp>
        <p:nvSpPr>
          <p:cNvPr id="3" name="Rechteck 2"/>
          <p:cNvSpPr/>
          <p:nvPr/>
        </p:nvSpPr>
        <p:spPr>
          <a:xfrm>
            <a:off x="5814752" y="3134222"/>
            <a:ext cx="4824536" cy="461665"/>
          </a:xfrm>
          <a:prstGeom prst="rect">
            <a:avLst/>
          </a:prstGeom>
        </p:spPr>
        <p:txBody>
          <a:bodyPr wrap="square">
            <a:spAutoFit/>
          </a:bodyPr>
          <a:lstStyle/>
          <a:p>
            <a:r>
              <a:rPr lang="en-GB" sz="1000" b="1">
                <a:solidFill>
                  <a:srgbClr val="000000"/>
                </a:solidFill>
              </a:rPr>
              <a:t>Fig. 5.19</a:t>
            </a:r>
            <a:r>
              <a:rPr lang="en-GB" sz="1000">
                <a:solidFill>
                  <a:srgbClr val="000000"/>
                </a:solidFill>
              </a:rPr>
              <a:t> Time series of ice break-up dates on River Daugava (dashed line shows trend from 1860 to 2003 and continuous line from 1530 to 1859) (</a:t>
            </a:r>
            <a:r>
              <a:rPr lang="en-US" sz="1000">
                <a:solidFill>
                  <a:srgbClr val="000000"/>
                </a:solidFill>
              </a:rPr>
              <a:t>Kļaviņš </a:t>
            </a:r>
            <a:r>
              <a:rPr lang="en-GB" sz="1000">
                <a:solidFill>
                  <a:srgbClr val="000000"/>
                </a:solidFill>
              </a:rPr>
              <a:t>et al. 2009)</a:t>
            </a:r>
            <a:endParaRPr lang="de-DE" sz="1000">
              <a:solidFill>
                <a:srgbClr val="000000"/>
              </a:solidFill>
            </a:endParaRPr>
          </a:p>
        </p:txBody>
      </p:sp>
      <p:sp>
        <p:nvSpPr>
          <p:cNvPr id="22"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5</a:t>
            </a:r>
            <a:endParaRPr lang="en-US" sz="1800" b="1">
              <a:solidFill>
                <a:srgbClr val="0098D4"/>
              </a:solidFill>
            </a:endParaRPr>
          </a:p>
        </p:txBody>
      </p:sp>
      <p:pic>
        <p:nvPicPr>
          <p:cNvPr id="20" name="Grafi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321690571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gray">
          <a:xfrm>
            <a:off x="377825" y="255393"/>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Bisher</a:t>
            </a:r>
            <a:r>
              <a:rPr lang="de-DE" sz="2000" b="1">
                <a:latin typeface="Calibri" pitchFamily="34" charset="0"/>
              </a:rPr>
              <a:t> </a:t>
            </a:r>
            <a:r>
              <a:rPr lang="de-DE" sz="2000" b="1">
                <a:solidFill>
                  <a:srgbClr val="FF0000"/>
                </a:solidFill>
                <a:latin typeface="Calibri" pitchFamily="34" charset="0"/>
              </a:rPr>
              <a:t>gemessene</a:t>
            </a:r>
            <a:r>
              <a:rPr lang="de-DE" sz="2000" b="1">
                <a:latin typeface="Calibri" pitchFamily="34" charset="0"/>
              </a:rPr>
              <a:t> Veränderungen …</a:t>
            </a:r>
          </a:p>
        </p:txBody>
      </p:sp>
      <p:pic>
        <p:nvPicPr>
          <p:cNvPr id="1054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908175"/>
            <a:ext cx="4878388" cy="544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81" name="Text Box 9"/>
          <p:cNvSpPr txBox="1">
            <a:spLocks noChangeArrowheads="1"/>
          </p:cNvSpPr>
          <p:nvPr/>
        </p:nvSpPr>
        <p:spPr bwMode="auto">
          <a:xfrm rot="16200000">
            <a:off x="-471487" y="2757488"/>
            <a:ext cx="26638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de-DE" sz="1000" b="1"/>
              <a:t>Dauer der Eisbedeckung, in Tagen</a:t>
            </a:r>
          </a:p>
        </p:txBody>
      </p:sp>
      <p:sp>
        <p:nvSpPr>
          <p:cNvPr id="105483" name="Text Box 11"/>
          <p:cNvSpPr txBox="1">
            <a:spLocks noChangeArrowheads="1"/>
          </p:cNvSpPr>
          <p:nvPr/>
        </p:nvSpPr>
        <p:spPr bwMode="auto">
          <a:xfrm rot="16200000">
            <a:off x="218282" y="5596731"/>
            <a:ext cx="11414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de-DE" sz="1000" b="1"/>
              <a:t>Eisdicke, in cm</a:t>
            </a:r>
          </a:p>
        </p:txBody>
      </p:sp>
      <p:sp>
        <p:nvSpPr>
          <p:cNvPr id="105484" name="Rectangle 12"/>
          <p:cNvSpPr>
            <a:spLocks noChangeArrowheads="1"/>
          </p:cNvSpPr>
          <p:nvPr/>
        </p:nvSpPr>
        <p:spPr bwMode="gray">
          <a:xfrm>
            <a:off x="5840961" y="4717107"/>
            <a:ext cx="4338638"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tabLst>
                <a:tab pos="449263" algn="l"/>
                <a:tab pos="898525" algn="l"/>
                <a:tab pos="1347788" algn="l"/>
                <a:tab pos="1797050" algn="l"/>
              </a:tabLst>
            </a:pPr>
            <a:endParaRPr lang="de-DE" sz="200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2000" b="1">
                <a:solidFill>
                  <a:schemeClr val="accent1"/>
                </a:solidFill>
                <a:latin typeface="Calibri" pitchFamily="34" charset="0"/>
              </a:rPr>
              <a:t>Dauer der Eisbedeckung nimmt ab</a:t>
            </a:r>
            <a:endParaRPr lang="en-US" sz="2000" b="1">
              <a:solidFill>
                <a:schemeClr val="accent1"/>
              </a:solidFill>
              <a:latin typeface="Calibri" pitchFamily="34" charset="0"/>
            </a:endParaRPr>
          </a:p>
        </p:txBody>
      </p:sp>
      <p:sp>
        <p:nvSpPr>
          <p:cNvPr id="105485" name="Rectangle 13"/>
          <p:cNvSpPr>
            <a:spLocks noChangeArrowheads="1"/>
          </p:cNvSpPr>
          <p:nvPr/>
        </p:nvSpPr>
        <p:spPr bwMode="gray">
          <a:xfrm>
            <a:off x="5840961" y="5364807"/>
            <a:ext cx="4338638"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tabLst>
                <a:tab pos="449263" algn="l"/>
                <a:tab pos="898525" algn="l"/>
                <a:tab pos="1347788" algn="l"/>
                <a:tab pos="1797050" algn="l"/>
              </a:tabLst>
            </a:pPr>
            <a:endParaRPr lang="de-DE" sz="200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2000" b="1">
                <a:solidFill>
                  <a:schemeClr val="accent1"/>
                </a:solidFill>
                <a:latin typeface="Calibri" pitchFamily="34" charset="0"/>
              </a:rPr>
              <a:t>Eisdicke nimmt ab</a:t>
            </a:r>
            <a:endParaRPr lang="en-US" sz="2000" b="1">
              <a:solidFill>
                <a:schemeClr val="accent1"/>
              </a:solidFill>
              <a:latin typeface="Calibri" pitchFamily="34" charset="0"/>
            </a:endParaRPr>
          </a:p>
        </p:txBody>
      </p:sp>
      <p:sp>
        <p:nvSpPr>
          <p:cNvPr id="105486" name="Rectangle 14"/>
          <p:cNvSpPr>
            <a:spLocks noChangeArrowheads="1"/>
          </p:cNvSpPr>
          <p:nvPr/>
        </p:nvSpPr>
        <p:spPr bwMode="auto">
          <a:xfrm>
            <a:off x="788988" y="1361499"/>
            <a:ext cx="2504510"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defTabSz="1042988"/>
            <a:r>
              <a:rPr lang="en-GB" sz="1800" b="1">
                <a:latin typeface="Calibri" pitchFamily="34" charset="0"/>
              </a:rPr>
              <a:t>Eis auf Flüssen und Seen</a:t>
            </a:r>
            <a:endParaRPr lang="de-DE" sz="1800" b="1">
              <a:latin typeface="Calibri" pitchFamily="34" charset="0"/>
            </a:endParaRPr>
          </a:p>
        </p:txBody>
      </p:sp>
      <p:pic>
        <p:nvPicPr>
          <p:cNvPr id="10548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993" y="1260474"/>
            <a:ext cx="4426745" cy="2951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156494744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3"/>
          <p:cNvSpPr>
            <a:spLocks noChangeArrowheads="1"/>
          </p:cNvSpPr>
          <p:nvPr/>
        </p:nvSpPr>
        <p:spPr bwMode="gray">
          <a:xfrm>
            <a:off x="7176445" y="4093067"/>
            <a:ext cx="3169293" cy="15597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tabLst>
                <a:tab pos="449263" algn="l"/>
                <a:tab pos="898525" algn="l"/>
                <a:tab pos="1347788" algn="l"/>
                <a:tab pos="1797050" algn="l"/>
              </a:tabLst>
            </a:pPr>
            <a:endParaRPr lang="de-DE" sz="200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2000" b="1">
                <a:solidFill>
                  <a:schemeClr val="accent1"/>
                </a:solidFill>
                <a:latin typeface="Calibri" pitchFamily="34" charset="0"/>
              </a:rPr>
              <a:t>Tiefe der saisonal auftauenden Schicht </a:t>
            </a:r>
            <a:br>
              <a:rPr lang="de-DE" sz="2000" b="1">
                <a:solidFill>
                  <a:schemeClr val="accent1"/>
                </a:solidFill>
                <a:latin typeface="Calibri" pitchFamily="34" charset="0"/>
              </a:rPr>
            </a:br>
            <a:r>
              <a:rPr lang="de-DE" sz="2000" b="1" smtClean="0">
                <a:solidFill>
                  <a:schemeClr val="accent1"/>
                </a:solidFill>
                <a:latin typeface="Calibri" pitchFamily="34" charset="0"/>
              </a:rPr>
              <a:t>nimmt </a:t>
            </a:r>
            <a:r>
              <a:rPr lang="de-DE" sz="2000" b="1">
                <a:solidFill>
                  <a:schemeClr val="accent1"/>
                </a:solidFill>
                <a:latin typeface="Calibri" pitchFamily="34" charset="0"/>
              </a:rPr>
              <a:t>zu</a:t>
            </a:r>
          </a:p>
        </p:txBody>
      </p:sp>
      <p:sp>
        <p:nvSpPr>
          <p:cNvPr id="181252" name="Rectangle 4"/>
          <p:cNvSpPr>
            <a:spLocks noChangeArrowheads="1"/>
          </p:cNvSpPr>
          <p:nvPr/>
        </p:nvSpPr>
        <p:spPr bwMode="gray">
          <a:xfrm>
            <a:off x="377825" y="252413"/>
            <a:ext cx="590550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Bisher</a:t>
            </a:r>
            <a:r>
              <a:rPr lang="de-DE" sz="2000" b="1">
                <a:latin typeface="Calibri" pitchFamily="34" charset="0"/>
              </a:rPr>
              <a:t> </a:t>
            </a:r>
            <a:r>
              <a:rPr lang="de-DE" sz="2000" b="1">
                <a:solidFill>
                  <a:srgbClr val="FF0000"/>
                </a:solidFill>
                <a:latin typeface="Calibri" pitchFamily="34" charset="0"/>
              </a:rPr>
              <a:t>gemessene</a:t>
            </a:r>
            <a:r>
              <a:rPr lang="de-DE" sz="2000" b="1">
                <a:latin typeface="Calibri" pitchFamily="34" charset="0"/>
              </a:rPr>
              <a:t> Veränderungen … </a:t>
            </a:r>
          </a:p>
        </p:txBody>
      </p:sp>
      <p:pic>
        <p:nvPicPr>
          <p:cNvPr id="1812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924" y="1260475"/>
            <a:ext cx="2982814" cy="19885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396827" y="3497522"/>
            <a:ext cx="2048702" cy="400110"/>
          </a:xfrm>
          <a:prstGeom prst="rect">
            <a:avLst/>
          </a:prstGeom>
        </p:spPr>
        <p:txBody>
          <a:bodyPr wrap="none">
            <a:spAutoFit/>
          </a:bodyPr>
          <a:lstStyle/>
          <a:p>
            <a:pPr lvl="0" algn="l" defTabSz="1042988">
              <a:lnSpc>
                <a:spcPct val="100000"/>
              </a:lnSpc>
            </a:pPr>
            <a:r>
              <a:rPr lang="de-DE" sz="2000" b="1">
                <a:solidFill>
                  <a:srgbClr val="000000"/>
                </a:solidFill>
                <a:latin typeface="Calibri" pitchFamily="34" charset="0"/>
              </a:rPr>
              <a:t>Permafrostböden</a:t>
            </a:r>
          </a:p>
        </p:txBody>
      </p:sp>
      <p:pic>
        <p:nvPicPr>
          <p:cNvPr id="1434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70" y="1275227"/>
            <a:ext cx="6984713" cy="561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1259" name="Rectangle 11"/>
          <p:cNvSpPr>
            <a:spLocks noChangeArrowheads="1"/>
          </p:cNvSpPr>
          <p:nvPr/>
        </p:nvSpPr>
        <p:spPr bwMode="auto">
          <a:xfrm>
            <a:off x="377823" y="6772407"/>
            <a:ext cx="9477443"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pPr algn="l">
              <a:lnSpc>
                <a:spcPct val="100000"/>
              </a:lnSpc>
              <a:buFontTx/>
              <a:buNone/>
            </a:pPr>
            <a:r>
              <a:rPr lang="en-US" sz="1200">
                <a:latin typeface="Calibri" pitchFamily="34" charset="0"/>
              </a:rPr>
              <a:t>Active-layer thickness from 1978 to 2006 at the nine sites in sub-arctic Sweden. The active layer has become thicker over the monitoring period, especially during the last decade (from Åkerman and Johansson, 2008; figure 4 on page 285; published by Wiley).</a:t>
            </a:r>
          </a:p>
        </p:txBody>
      </p:sp>
      <p:grpSp>
        <p:nvGrpSpPr>
          <p:cNvPr id="9" name="Gruppieren 8"/>
          <p:cNvGrpSpPr/>
          <p:nvPr/>
        </p:nvGrpSpPr>
        <p:grpSpPr>
          <a:xfrm>
            <a:off x="6474255" y="191851"/>
            <a:ext cx="554037" cy="792162"/>
            <a:chOff x="5562724" y="283528"/>
            <a:chExt cx="554037" cy="792162"/>
          </a:xfrm>
        </p:grpSpPr>
        <p:pic>
          <p:nvPicPr>
            <p:cNvPr id="1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4014452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5653175" y="396255"/>
            <a:ext cx="4703763" cy="560388"/>
          </a:xfrm>
        </p:spPr>
        <p:txBody>
          <a:bodyPr/>
          <a:lstStyle/>
          <a:p>
            <a:r>
              <a:rPr lang="en-US" sz="2000" b="1" smtClean="0">
                <a:latin typeface="Calibri" pitchFamily="34" charset="0"/>
              </a:rPr>
              <a:t>Wetter </a:t>
            </a:r>
            <a:br>
              <a:rPr lang="en-US" sz="2000" b="1" smtClean="0">
                <a:latin typeface="Calibri" pitchFamily="34" charset="0"/>
              </a:rPr>
            </a:br>
            <a:r>
              <a:rPr lang="en-US" sz="2000" b="1" smtClean="0">
                <a:latin typeface="Calibri" pitchFamily="34" charset="0"/>
              </a:rPr>
              <a:t>und Klima</a:t>
            </a:r>
            <a:endParaRPr lang="de-DE" sz="2000" b="1">
              <a:latin typeface="Calibri" pitchFamily="34" charset="0"/>
            </a:endParaRPr>
          </a:p>
        </p:txBody>
      </p:sp>
      <p:sp>
        <p:nvSpPr>
          <p:cNvPr id="93192" name="Text Box 8"/>
          <p:cNvSpPr txBox="1">
            <a:spLocks noChangeArrowheads="1"/>
          </p:cNvSpPr>
          <p:nvPr/>
        </p:nvSpPr>
        <p:spPr bwMode="auto">
          <a:xfrm>
            <a:off x="450850" y="1476375"/>
            <a:ext cx="513715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algn="l" defTabSz="1042988">
              <a:defRPr>
                <a:solidFill>
                  <a:schemeClr val="tx1"/>
                </a:solidFill>
                <a:latin typeface="Arial" charset="0"/>
                <a:cs typeface="Arial" charset="0"/>
              </a:defRPr>
            </a:lvl1pPr>
            <a:lvl2pPr marL="912813" indent="-390525" algn="l" defTabSz="1042988">
              <a:defRPr>
                <a:solidFill>
                  <a:schemeClr val="tx1"/>
                </a:solidFill>
                <a:latin typeface="Arial" charset="0"/>
                <a:cs typeface="Arial" charset="0"/>
              </a:defRPr>
            </a:lvl2pPr>
            <a:lvl3pPr marL="1495425" indent="-390525" algn="l" defTabSz="1042988">
              <a:defRPr>
                <a:solidFill>
                  <a:schemeClr val="tx1"/>
                </a:solidFill>
                <a:latin typeface="Arial" charset="0"/>
                <a:cs typeface="Arial" charset="0"/>
              </a:defRPr>
            </a:lvl3pPr>
            <a:lvl4pPr marL="2092325" indent="-392113" algn="l" defTabSz="1042988">
              <a:defRPr>
                <a:solidFill>
                  <a:schemeClr val="tx1"/>
                </a:solidFill>
                <a:latin typeface="Arial" charset="0"/>
                <a:cs typeface="Arial" charset="0"/>
              </a:defRPr>
            </a:lvl4pPr>
            <a:lvl5pPr marL="2687638" indent="-392113" algn="l" defTabSz="1042988">
              <a:defRPr>
                <a:solidFill>
                  <a:schemeClr val="tx1"/>
                </a:solidFill>
                <a:latin typeface="Arial" charset="0"/>
                <a:cs typeface="Arial" charset="0"/>
              </a:defRPr>
            </a:lvl5pPr>
            <a:lvl6pPr marL="3144838" indent="-392113" defTabSz="1042988" fontAlgn="base">
              <a:spcBef>
                <a:spcPct val="0"/>
              </a:spcBef>
              <a:spcAft>
                <a:spcPct val="0"/>
              </a:spcAft>
              <a:defRPr>
                <a:solidFill>
                  <a:schemeClr val="tx1"/>
                </a:solidFill>
                <a:latin typeface="Arial" charset="0"/>
                <a:cs typeface="Arial" charset="0"/>
              </a:defRPr>
            </a:lvl6pPr>
            <a:lvl7pPr marL="3602038" indent="-392113" defTabSz="1042988" fontAlgn="base">
              <a:spcBef>
                <a:spcPct val="0"/>
              </a:spcBef>
              <a:spcAft>
                <a:spcPct val="0"/>
              </a:spcAft>
              <a:defRPr>
                <a:solidFill>
                  <a:schemeClr val="tx1"/>
                </a:solidFill>
                <a:latin typeface="Arial" charset="0"/>
                <a:cs typeface="Arial" charset="0"/>
              </a:defRPr>
            </a:lvl7pPr>
            <a:lvl8pPr marL="4059238" indent="-392113" defTabSz="1042988" fontAlgn="base">
              <a:spcBef>
                <a:spcPct val="0"/>
              </a:spcBef>
              <a:spcAft>
                <a:spcPct val="0"/>
              </a:spcAft>
              <a:defRPr>
                <a:solidFill>
                  <a:schemeClr val="tx1"/>
                </a:solidFill>
                <a:latin typeface="Arial" charset="0"/>
                <a:cs typeface="Arial" charset="0"/>
              </a:defRPr>
            </a:lvl8pPr>
            <a:lvl9pPr marL="4516438" indent="-392113" defTabSz="1042988"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b="1">
                <a:solidFill>
                  <a:schemeClr val="bg1"/>
                </a:solidFill>
              </a:rPr>
              <a:t>Die Erwärmung ist in vollem Gange und gut belegt </a:t>
            </a:r>
          </a:p>
        </p:txBody>
      </p:sp>
      <p:sp>
        <p:nvSpPr>
          <p:cNvPr id="93187" name="Rectangle 3"/>
          <p:cNvSpPr>
            <a:spLocks noGrp="1" noChangeArrowheads="1"/>
          </p:cNvSpPr>
          <p:nvPr>
            <p:ph type="body" idx="1"/>
          </p:nvPr>
        </p:nvSpPr>
        <p:spPr>
          <a:xfrm>
            <a:off x="5941612" y="1238771"/>
            <a:ext cx="3600400" cy="586854"/>
          </a:xfrm>
        </p:spPr>
        <p:txBody>
          <a:bodyPr/>
          <a:lstStyle/>
          <a:p>
            <a:pPr lvl="1">
              <a:lnSpc>
                <a:spcPct val="100000"/>
              </a:lnSpc>
            </a:pPr>
            <a:r>
              <a:rPr lang="de-DE" sz="2000" b="1" smtClean="0">
                <a:solidFill>
                  <a:schemeClr val="accent1"/>
                </a:solidFill>
                <a:latin typeface="Calibri" pitchFamily="34" charset="0"/>
              </a:rPr>
              <a:t>Wetter = Atmosphärischer </a:t>
            </a:r>
            <a:br>
              <a:rPr lang="de-DE" sz="2000" b="1" smtClean="0">
                <a:solidFill>
                  <a:schemeClr val="accent1"/>
                </a:solidFill>
                <a:latin typeface="Calibri" pitchFamily="34" charset="0"/>
              </a:rPr>
            </a:br>
            <a:r>
              <a:rPr lang="de-DE" sz="2000" b="1" smtClean="0">
                <a:solidFill>
                  <a:schemeClr val="accent1"/>
                </a:solidFill>
                <a:latin typeface="Calibri" pitchFamily="34" charset="0"/>
              </a:rPr>
              <a:t>Zustand hier und jetzt</a:t>
            </a:r>
            <a:endParaRPr lang="de-DE" sz="2000" b="1">
              <a:solidFill>
                <a:schemeClr val="accent1"/>
              </a:solidFill>
              <a:latin typeface="Calibri" pitchFamily="34" charset="0"/>
            </a:endParaRPr>
          </a:p>
        </p:txBody>
      </p:sp>
      <p:pic>
        <p:nvPicPr>
          <p:cNvPr id="6"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888" y="1933343"/>
            <a:ext cx="3469260" cy="2602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888" y="4662647"/>
            <a:ext cx="3469260" cy="23452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2" name="Grafik 1"/>
          <p:cNvPicPr>
            <a:picLocks noChangeAspect="1"/>
          </p:cNvPicPr>
          <p:nvPr/>
        </p:nvPicPr>
        <p:blipFill>
          <a:blip r:embed="rId5"/>
          <a:stretch>
            <a:fillRect/>
          </a:stretch>
        </p:blipFill>
        <p:spPr>
          <a:xfrm>
            <a:off x="306140" y="1471364"/>
            <a:ext cx="4968552" cy="5617813"/>
          </a:xfrm>
          <a:prstGeom prst="rect">
            <a:avLst/>
          </a:prstGeom>
        </p:spPr>
      </p:pic>
    </p:spTree>
    <p:extLst>
      <p:ext uri="{BB962C8B-B14F-4D97-AF65-F5344CB8AC3E}">
        <p14:creationId xmlns:p14="http://schemas.microsoft.com/office/powerpoint/2010/main" val="200214333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7540" name="Group 20"/>
          <p:cNvGrpSpPr>
            <a:grpSpLocks/>
          </p:cNvGrpSpPr>
          <p:nvPr/>
        </p:nvGrpSpPr>
        <p:grpSpPr bwMode="auto">
          <a:xfrm>
            <a:off x="4699000" y="1404938"/>
            <a:ext cx="2592388" cy="1717675"/>
            <a:chOff x="147" y="931"/>
            <a:chExt cx="2087" cy="1354"/>
          </a:xfrm>
        </p:grpSpPr>
        <p:pic>
          <p:nvPicPr>
            <p:cNvPr id="10752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 y="931"/>
              <a:ext cx="2087" cy="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2" name="Text Box 12"/>
            <p:cNvSpPr txBox="1">
              <a:spLocks noChangeArrowheads="1"/>
            </p:cNvSpPr>
            <p:nvPr/>
          </p:nvSpPr>
          <p:spPr bwMode="auto">
            <a:xfrm>
              <a:off x="1008" y="1701"/>
              <a:ext cx="994"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0000"/>
                </a:lnSpc>
                <a:spcBef>
                  <a:spcPct val="50000"/>
                </a:spcBef>
                <a:buFontTx/>
                <a:buNone/>
              </a:pPr>
              <a:r>
                <a:rPr lang="de-DE" sz="1200" b="1" smtClean="0">
                  <a:solidFill>
                    <a:srgbClr val="000000"/>
                  </a:solidFill>
                </a:rPr>
                <a:t>Bornholm Sea</a:t>
              </a:r>
              <a:endParaRPr lang="de-DE" sz="1200" b="1">
                <a:solidFill>
                  <a:srgbClr val="000000"/>
                </a:solidFill>
              </a:endParaRPr>
            </a:p>
          </p:txBody>
        </p:sp>
      </p:grpSp>
      <p:grpSp>
        <p:nvGrpSpPr>
          <p:cNvPr id="107539" name="Group 19"/>
          <p:cNvGrpSpPr>
            <a:grpSpLocks/>
          </p:cNvGrpSpPr>
          <p:nvPr/>
        </p:nvGrpSpPr>
        <p:grpSpPr bwMode="auto">
          <a:xfrm>
            <a:off x="4625975" y="3205163"/>
            <a:ext cx="2665413" cy="1800225"/>
            <a:chOff x="2234" y="885"/>
            <a:chExt cx="2314" cy="1441"/>
          </a:xfrm>
        </p:grpSpPr>
        <p:pic>
          <p:nvPicPr>
            <p:cNvPr id="10753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4" y="885"/>
              <a:ext cx="2314" cy="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3" name="Text Box 13"/>
            <p:cNvSpPr txBox="1">
              <a:spLocks noChangeArrowheads="1"/>
            </p:cNvSpPr>
            <p:nvPr/>
          </p:nvSpPr>
          <p:spPr bwMode="auto">
            <a:xfrm>
              <a:off x="2733" y="1156"/>
              <a:ext cx="1315"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FontTx/>
                <a:buNone/>
              </a:pPr>
              <a:r>
                <a:rPr lang="de-DE" sz="1200" b="1" smtClean="0">
                  <a:solidFill>
                    <a:srgbClr val="000000"/>
                  </a:solidFill>
                </a:rPr>
                <a:t>Bothnian Bay</a:t>
              </a:r>
              <a:endParaRPr lang="de-DE" sz="1200" b="1">
                <a:solidFill>
                  <a:srgbClr val="000000"/>
                </a:solidFill>
              </a:endParaRPr>
            </a:p>
          </p:txBody>
        </p:sp>
      </p:grpSp>
      <p:pic>
        <p:nvPicPr>
          <p:cNvPr id="10753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7101" y="1330693"/>
            <a:ext cx="3168187" cy="23761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8" name="Rectangle 6"/>
          <p:cNvSpPr>
            <a:spLocks noChangeArrowheads="1"/>
          </p:cNvSpPr>
          <p:nvPr/>
        </p:nvSpPr>
        <p:spPr bwMode="gray">
          <a:xfrm>
            <a:off x="346834" y="5867098"/>
            <a:ext cx="4032250" cy="79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ctr">
                <a:solidFill>
                  <a:srgbClr val="000000"/>
                </a:solidFill>
                <a:miter lim="800000"/>
                <a:headEnd/>
                <a:tailEnd/>
              </a14:hiddenLine>
            </a:ext>
          </a:extLst>
        </p:spPr>
        <p:txBody>
          <a:bodyPr lIns="0" tIns="0" rIns="0" bIns="0"/>
          <a:lstStyle/>
          <a:p>
            <a:pPr defTabSz="4175125">
              <a:lnSpc>
                <a:spcPct val="100000"/>
              </a:lnSpc>
              <a:tabLst>
                <a:tab pos="895350" algn="l"/>
              </a:tabLst>
            </a:pPr>
            <a:r>
              <a:rPr lang="en-US" sz="1200">
                <a:solidFill>
                  <a:srgbClr val="000000"/>
                </a:solidFill>
              </a:rPr>
              <a:t>Fig. 7.2 Linear trend in annual mean sea surface temperature based on infrared satellite data (1990–2008) provided by the Federal Maritime and Hydrographic Agency (BSH), Hamburg (Lehmann et al. 2011) </a:t>
            </a:r>
          </a:p>
        </p:txBody>
      </p:sp>
      <p:sp>
        <p:nvSpPr>
          <p:cNvPr id="2" name="Rechteck 1"/>
          <p:cNvSpPr/>
          <p:nvPr/>
        </p:nvSpPr>
        <p:spPr>
          <a:xfrm>
            <a:off x="2712016" y="307369"/>
            <a:ext cx="2943702" cy="400110"/>
          </a:xfrm>
          <a:prstGeom prst="rect">
            <a:avLst/>
          </a:prstGeom>
        </p:spPr>
        <p:txBody>
          <a:bodyPr wrap="square">
            <a:spAutoFit/>
          </a:bodyPr>
          <a:lstStyle/>
          <a:p>
            <a:pPr defTabSz="1042988">
              <a:lnSpc>
                <a:spcPct val="100000"/>
              </a:lnSpc>
            </a:pPr>
            <a:r>
              <a:rPr lang="de-DE" sz="2000" b="1" smtClean="0">
                <a:solidFill>
                  <a:schemeClr val="accent1"/>
                </a:solidFill>
              </a:rPr>
              <a:t>Sea water temperatures</a:t>
            </a:r>
            <a:endParaRPr lang="de-DE" sz="2000" b="1">
              <a:solidFill>
                <a:schemeClr val="accent1"/>
              </a:solidFill>
            </a:endParaRPr>
          </a:p>
        </p:txBody>
      </p:sp>
      <p:pic>
        <p:nvPicPr>
          <p:cNvPr id="15362" name="Picture 2" descr="V:\Baltic Earth\BACC II\Chapters\Overview\Ch.3.4.1_Elken\Author response\BACC2_Fig.3.4.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088" y="1650343"/>
            <a:ext cx="4483912" cy="4112980"/>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107527" name="Rectangle 7"/>
          <p:cNvSpPr>
            <a:spLocks noChangeArrowheads="1"/>
          </p:cNvSpPr>
          <p:nvPr/>
        </p:nvSpPr>
        <p:spPr bwMode="gray">
          <a:xfrm>
            <a:off x="7387101" y="3996655"/>
            <a:ext cx="3168187" cy="1224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oAutofit/>
          </a:bodyPr>
          <a:lstStyle/>
          <a:p>
            <a:pPr marL="446088" lvl="1" indent="-444500" defTabSz="1042988">
              <a:buFont typeface="Wingdings 3" pitchFamily="18" charset="2"/>
              <a:buChar char="Ò"/>
              <a:tabLst>
                <a:tab pos="449263" algn="l"/>
                <a:tab pos="898525" algn="l"/>
                <a:tab pos="1347788" algn="l"/>
                <a:tab pos="1797050" algn="l"/>
              </a:tabLst>
            </a:pPr>
            <a:r>
              <a:rPr lang="de-DE" sz="2000" b="1" smtClean="0">
                <a:solidFill>
                  <a:srgbClr val="0098D4"/>
                </a:solidFill>
              </a:rPr>
              <a:t>Detectable warming </a:t>
            </a:r>
            <a:br>
              <a:rPr lang="de-DE" sz="2000" b="1" smtClean="0">
                <a:solidFill>
                  <a:srgbClr val="0098D4"/>
                </a:solidFill>
              </a:rPr>
            </a:br>
            <a:r>
              <a:rPr lang="de-DE" sz="2000" b="1" smtClean="0">
                <a:solidFill>
                  <a:srgbClr val="0098D4"/>
                </a:solidFill>
              </a:rPr>
              <a:t>of the Baltic Sea, surface </a:t>
            </a:r>
            <a:br>
              <a:rPr lang="de-DE" sz="2000" b="1" smtClean="0">
                <a:solidFill>
                  <a:srgbClr val="0098D4"/>
                </a:solidFill>
              </a:rPr>
            </a:br>
            <a:r>
              <a:rPr lang="de-DE" sz="2000" b="1" smtClean="0">
                <a:solidFill>
                  <a:srgbClr val="0098D4"/>
                </a:solidFill>
              </a:rPr>
              <a:t>and deep water</a:t>
            </a:r>
            <a:endParaRPr lang="de-DE" sz="2000" b="1">
              <a:solidFill>
                <a:srgbClr val="0098D4"/>
              </a:solidFill>
            </a:endParaRPr>
          </a:p>
        </p:txBody>
      </p:sp>
      <p:sp>
        <p:nvSpPr>
          <p:cNvPr id="20" name="Rectangle 4"/>
          <p:cNvSpPr>
            <a:spLocks noChangeArrowheads="1"/>
          </p:cNvSpPr>
          <p:nvPr/>
        </p:nvSpPr>
        <p:spPr bwMode="gray">
          <a:xfrm>
            <a:off x="527174" y="202613"/>
            <a:ext cx="2659286" cy="4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Recent changes </a:t>
            </a:r>
            <a:r>
              <a:rPr lang="de-DE" sz="2000" b="1">
                <a:solidFill>
                  <a:srgbClr val="000000"/>
                </a:solidFill>
              </a:rPr>
              <a:t>…</a:t>
            </a:r>
          </a:p>
        </p:txBody>
      </p:sp>
      <p:sp>
        <p:nvSpPr>
          <p:cNvPr id="3" name="Rechteck 2"/>
          <p:cNvSpPr/>
          <p:nvPr/>
        </p:nvSpPr>
        <p:spPr>
          <a:xfrm>
            <a:off x="4503067" y="5220791"/>
            <a:ext cx="2673350" cy="1569660"/>
          </a:xfrm>
          <a:prstGeom prst="rect">
            <a:avLst/>
          </a:prstGeom>
        </p:spPr>
        <p:txBody>
          <a:bodyPr>
            <a:spAutoFit/>
          </a:bodyPr>
          <a:lstStyle/>
          <a:p>
            <a:pPr marL="446088" lvl="1" indent="-444500" defTabSz="1042988">
              <a:buFont typeface="Wingdings 3" pitchFamily="18" charset="2"/>
              <a:buChar char="Ò"/>
              <a:tabLst>
                <a:tab pos="449263" algn="l"/>
                <a:tab pos="898525" algn="l"/>
                <a:tab pos="1347788" algn="l"/>
                <a:tab pos="1797050" algn="l"/>
              </a:tabLst>
            </a:pPr>
            <a:r>
              <a:rPr lang="de-DE" sz="2000" b="1">
                <a:solidFill>
                  <a:srgbClr val="0098D4"/>
                </a:solidFill>
              </a:rPr>
              <a:t>Since 1990 strong surface warming </a:t>
            </a:r>
            <a:br>
              <a:rPr lang="de-DE" sz="2000" b="1">
                <a:solidFill>
                  <a:srgbClr val="0098D4"/>
                </a:solidFill>
              </a:rPr>
            </a:br>
            <a:r>
              <a:rPr lang="de-DE" sz="2000" b="1">
                <a:solidFill>
                  <a:srgbClr val="0098D4"/>
                </a:solidFill>
              </a:rPr>
              <a:t>in Bothian Bay and Gulf of Finland </a:t>
            </a:r>
            <a:endParaRPr lang="en-US" sz="2000" b="1">
              <a:solidFill>
                <a:srgbClr val="0098D4"/>
              </a:solidFill>
            </a:endParaRPr>
          </a:p>
        </p:txBody>
      </p:sp>
      <p:sp>
        <p:nvSpPr>
          <p:cNvPr id="22" name="Rectangle 5"/>
          <p:cNvSpPr>
            <a:spLocks noChangeArrowheads="1"/>
          </p:cNvSpPr>
          <p:nvPr/>
        </p:nvSpPr>
        <p:spPr bwMode="gray">
          <a:xfrm>
            <a:off x="9379148" y="6423589"/>
            <a:ext cx="1314253" cy="1137674"/>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Ch. 3 BACC 2</a:t>
            </a:r>
            <a:br>
              <a:rPr lang="de-DE" sz="1800" b="1" smtClean="0">
                <a:solidFill>
                  <a:srgbClr val="0098D4"/>
                </a:solidFill>
              </a:rPr>
            </a:br>
            <a:r>
              <a:rPr lang="de-DE" sz="1800" b="1" smtClean="0">
                <a:solidFill>
                  <a:srgbClr val="0098D4"/>
                </a:solidFill>
              </a:rPr>
              <a:t>Chapter 7</a:t>
            </a:r>
            <a:endParaRPr lang="en-US" sz="1800" b="1">
              <a:solidFill>
                <a:srgbClr val="0098D4"/>
              </a:solidFill>
            </a:endParaRPr>
          </a:p>
        </p:txBody>
      </p:sp>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5718" y="108833"/>
            <a:ext cx="903431" cy="1197292"/>
          </a:xfrm>
          <a:prstGeom prst="rect">
            <a:avLst/>
          </a:prstGeom>
        </p:spPr>
      </p:pic>
    </p:spTree>
    <p:extLst>
      <p:ext uri="{BB962C8B-B14F-4D97-AF65-F5344CB8AC3E}">
        <p14:creationId xmlns:p14="http://schemas.microsoft.com/office/powerpoint/2010/main" val="87545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Rectangle 5"/>
          <p:cNvSpPr>
            <a:spLocks noChangeArrowheads="1"/>
          </p:cNvSpPr>
          <p:nvPr/>
        </p:nvSpPr>
        <p:spPr bwMode="gray">
          <a:xfrm>
            <a:off x="7336819" y="3309002"/>
            <a:ext cx="3216881" cy="16557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1042988">
              <a:buFontTx/>
              <a:buNone/>
              <a:tabLst>
                <a:tab pos="449263" algn="l"/>
                <a:tab pos="898525" algn="l"/>
                <a:tab pos="1347788" algn="l"/>
                <a:tab pos="1797050" algn="l"/>
              </a:tabLst>
            </a:pPr>
            <a:endParaRPr lang="de-DE" sz="2000">
              <a:solidFill>
                <a:srgbClr val="000000"/>
              </a:solidFill>
            </a:endParaRPr>
          </a:p>
          <a:p>
            <a:pPr marL="446088" lvl="1" indent="-444500" defTabSz="1042988">
              <a:buFont typeface="Wingdings 3" pitchFamily="18" charset="2"/>
              <a:buChar char="Ò"/>
              <a:tabLst>
                <a:tab pos="449263" algn="l"/>
                <a:tab pos="898525" algn="l"/>
                <a:tab pos="1347788" algn="l"/>
                <a:tab pos="1797050" algn="l"/>
              </a:tabLst>
            </a:pPr>
            <a:r>
              <a:rPr lang="de-DE" sz="2000" b="1" smtClean="0">
                <a:solidFill>
                  <a:srgbClr val="0098D4"/>
                </a:solidFill>
              </a:rPr>
              <a:t>Frequency of mild ice winters has increased</a:t>
            </a:r>
            <a:endParaRPr lang="en-US" sz="2000" b="1">
              <a:solidFill>
                <a:srgbClr val="0098D4"/>
              </a:solidFill>
            </a:endParaRPr>
          </a:p>
        </p:txBody>
      </p:sp>
      <p:pic>
        <p:nvPicPr>
          <p:cNvPr id="14029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0525" y="1189038"/>
            <a:ext cx="2543175" cy="16843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6" name="Rectangle 8"/>
          <p:cNvSpPr>
            <a:spLocks noChangeArrowheads="1"/>
          </p:cNvSpPr>
          <p:nvPr/>
        </p:nvSpPr>
        <p:spPr bwMode="auto">
          <a:xfrm>
            <a:off x="7393626" y="5002076"/>
            <a:ext cx="2135187"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00000"/>
              </a:lnSpc>
              <a:buFontTx/>
              <a:buNone/>
            </a:pPr>
            <a:r>
              <a:rPr lang="en-GB" b="1">
                <a:solidFill>
                  <a:srgbClr val="000000"/>
                </a:solidFill>
              </a:rPr>
              <a:t>Winter 2007/2008 </a:t>
            </a:r>
            <a:br>
              <a:rPr lang="en-GB" b="1">
                <a:solidFill>
                  <a:srgbClr val="000000"/>
                </a:solidFill>
              </a:rPr>
            </a:br>
            <a:r>
              <a:rPr lang="de-DE" b="1" smtClean="0">
                <a:solidFill>
                  <a:srgbClr val="000000"/>
                </a:solidFill>
              </a:rPr>
              <a:t>lowest ever recorded ice cover</a:t>
            </a:r>
            <a:endParaRPr lang="de-DE" b="1">
              <a:solidFill>
                <a:srgbClr val="000000"/>
              </a:solidFill>
            </a:endParaRPr>
          </a:p>
        </p:txBody>
      </p:sp>
      <p:sp>
        <p:nvSpPr>
          <p:cNvPr id="2" name="Rechteck 1"/>
          <p:cNvSpPr/>
          <p:nvPr/>
        </p:nvSpPr>
        <p:spPr>
          <a:xfrm>
            <a:off x="3186460" y="365572"/>
            <a:ext cx="1562031" cy="400110"/>
          </a:xfrm>
          <a:prstGeom prst="rect">
            <a:avLst/>
          </a:prstGeom>
        </p:spPr>
        <p:txBody>
          <a:bodyPr wrap="none">
            <a:spAutoFit/>
          </a:bodyPr>
          <a:lstStyle/>
          <a:p>
            <a:pPr defTabSz="1042988">
              <a:lnSpc>
                <a:spcPct val="100000"/>
              </a:lnSpc>
            </a:pPr>
            <a:r>
              <a:rPr lang="de-DE" sz="2000" b="1" smtClean="0">
                <a:solidFill>
                  <a:schemeClr val="accent1"/>
                </a:solidFill>
              </a:rPr>
              <a:t>Sea ice cover</a:t>
            </a:r>
            <a:endParaRPr lang="de-DE" sz="2000" b="1">
              <a:solidFill>
                <a:schemeClr val="accent1"/>
              </a:solidFill>
            </a:endParaRP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14" name="Rectangle 4"/>
          <p:cNvSpPr>
            <a:spLocks noChangeArrowheads="1"/>
          </p:cNvSpPr>
          <p:nvPr/>
        </p:nvSpPr>
        <p:spPr bwMode="gray">
          <a:xfrm>
            <a:off x="527174" y="202613"/>
            <a:ext cx="2659286" cy="4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Recent changes </a:t>
            </a:r>
            <a:r>
              <a:rPr lang="de-DE" sz="2000" b="1">
                <a:solidFill>
                  <a:srgbClr val="000000"/>
                </a:solidFill>
              </a:rPr>
              <a:t>…</a:t>
            </a:r>
          </a:p>
        </p:txBody>
      </p:sp>
      <p:pic>
        <p:nvPicPr>
          <p:cNvPr id="15" name="Grafik 14" descr="C:\Users\koeppen\AppData\Local\Temp\dux0nqc1.ul2.png"/>
          <p:cNvPicPr/>
          <p:nvPr/>
        </p:nvPicPr>
        <p:blipFill>
          <a:blip r:embed="rId4">
            <a:extLst>
              <a:ext uri="{28A0092B-C50C-407E-A947-70E740481C1C}">
                <a14:useLocalDpi xmlns:a14="http://schemas.microsoft.com/office/drawing/2010/main" val="0"/>
              </a:ext>
            </a:extLst>
          </a:blip>
          <a:srcRect/>
          <a:stretch>
            <a:fillRect/>
          </a:stretch>
        </p:blipFill>
        <p:spPr bwMode="auto">
          <a:xfrm>
            <a:off x="99062" y="1816102"/>
            <a:ext cx="6886256" cy="4957842"/>
          </a:xfrm>
          <a:prstGeom prst="rect">
            <a:avLst/>
          </a:prstGeom>
          <a:noFill/>
          <a:ln>
            <a:noFill/>
          </a:ln>
        </p:spPr>
      </p:pic>
      <p:sp>
        <p:nvSpPr>
          <p:cNvPr id="140295" name="Line 7"/>
          <p:cNvSpPr>
            <a:spLocks noChangeShapeType="1"/>
          </p:cNvSpPr>
          <p:nvPr/>
        </p:nvSpPr>
        <p:spPr bwMode="auto">
          <a:xfrm flipH="1">
            <a:off x="6458588" y="5417575"/>
            <a:ext cx="935038" cy="359470"/>
          </a:xfrm>
          <a:prstGeom prst="line">
            <a:avLst/>
          </a:prstGeom>
          <a:noFill/>
          <a:ln w="9525">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de-DE">
              <a:ln>
                <a:solidFill>
                  <a:srgbClr val="FF0000"/>
                </a:solidFill>
              </a:ln>
              <a:solidFill>
                <a:srgbClr val="000000"/>
              </a:solidFill>
              <a:latin typeface="Arial" charset="0"/>
            </a:endParaRPr>
          </a:p>
        </p:txBody>
      </p:sp>
      <p:sp>
        <p:nvSpPr>
          <p:cNvPr id="3" name="Rechteck 2"/>
          <p:cNvSpPr/>
          <p:nvPr/>
        </p:nvSpPr>
        <p:spPr>
          <a:xfrm>
            <a:off x="399963" y="6721283"/>
            <a:ext cx="6746961" cy="535531"/>
          </a:xfrm>
          <a:prstGeom prst="rect">
            <a:avLst/>
          </a:prstGeom>
        </p:spPr>
        <p:txBody>
          <a:bodyPr wrap="square">
            <a:spAutoFit/>
          </a:bodyPr>
          <a:lstStyle/>
          <a:p>
            <a:r>
              <a:rPr lang="en-GB" sz="1200" b="1">
                <a:solidFill>
                  <a:srgbClr val="000000"/>
                </a:solidFill>
              </a:rPr>
              <a:t>Fig. 8.3</a:t>
            </a:r>
            <a:r>
              <a:rPr lang="en-GB" sz="1200">
                <a:solidFill>
                  <a:srgbClr val="000000"/>
                </a:solidFill>
              </a:rPr>
              <a:t> The maximum extent of sea-ice cover in the Baltic Sea, 1900–2012. The red line shows a long-term declining trend of ~2% per decade</a:t>
            </a:r>
            <a:endParaRPr lang="de-DE" sz="1200">
              <a:solidFill>
                <a:srgbClr val="000000"/>
              </a:solidFill>
            </a:endParaRPr>
          </a:p>
        </p:txBody>
      </p:sp>
      <p:sp>
        <p:nvSpPr>
          <p:cNvPr id="16"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8</a:t>
            </a:r>
            <a:endParaRPr lang="en-US" sz="1800" b="1">
              <a:solidFill>
                <a:srgbClr val="0098D4"/>
              </a:solidFill>
            </a:endParaRPr>
          </a:p>
        </p:txBody>
      </p:sp>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3769433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500"/>
                                        <p:tgtEl>
                                          <p:spTgt spid="1402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0295"/>
                                        </p:tgtEl>
                                        <p:attrNameLst>
                                          <p:attrName>style.visibility</p:attrName>
                                        </p:attrNameLst>
                                      </p:cBhvr>
                                      <p:to>
                                        <p:strVal val="visible"/>
                                      </p:to>
                                    </p:set>
                                    <p:animEffect transition="in" filter="fade">
                                      <p:cBhvr>
                                        <p:cTn id="10" dur="500"/>
                                        <p:tgtEl>
                                          <p:spTgt spid="140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6" grpId="0" animBg="1"/>
      <p:bldP spid="14029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gray">
          <a:xfrm>
            <a:off x="377825" y="396875"/>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lnSpc>
                <a:spcPct val="100000"/>
              </a:lnSpc>
              <a:buFontTx/>
              <a:buNone/>
            </a:pPr>
            <a:r>
              <a:rPr lang="de-DE" sz="2000" b="1">
                <a:solidFill>
                  <a:srgbClr val="FF0000"/>
                </a:solidFill>
                <a:latin typeface="Calibri" pitchFamily="34" charset="0"/>
              </a:rPr>
              <a:t>Bisher</a:t>
            </a:r>
            <a:r>
              <a:rPr lang="de-DE" sz="2000" b="1">
                <a:latin typeface="Calibri" pitchFamily="34" charset="0"/>
              </a:rPr>
              <a:t> </a:t>
            </a:r>
            <a:r>
              <a:rPr lang="de-DE" sz="2000" b="1">
                <a:solidFill>
                  <a:srgbClr val="FF0000"/>
                </a:solidFill>
                <a:latin typeface="Calibri" pitchFamily="34" charset="0"/>
              </a:rPr>
              <a:t>gemessene</a:t>
            </a:r>
            <a:r>
              <a:rPr lang="de-DE" sz="2000" b="1">
                <a:latin typeface="Calibri" pitchFamily="34" charset="0"/>
              </a:rPr>
              <a:t> Veränderungen …</a:t>
            </a:r>
          </a:p>
        </p:txBody>
      </p:sp>
      <p:sp>
        <p:nvSpPr>
          <p:cNvPr id="144388" name="Text Box 4"/>
          <p:cNvSpPr txBox="1">
            <a:spLocks noChangeArrowheads="1"/>
          </p:cNvSpPr>
          <p:nvPr/>
        </p:nvSpPr>
        <p:spPr bwMode="auto">
          <a:xfrm>
            <a:off x="5130800" y="1331913"/>
            <a:ext cx="46815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cs typeface="Arial" charset="0"/>
              </a:defRPr>
            </a:lvl1pPr>
            <a:lvl2pPr marL="800100" indent="-342900" algn="l">
              <a:defRPr>
                <a:solidFill>
                  <a:schemeClr val="tx1"/>
                </a:solidFill>
                <a:latin typeface="Arial" charset="0"/>
                <a:cs typeface="Arial" charset="0"/>
              </a:defRPr>
            </a:lvl2pPr>
            <a:lvl3pPr marL="1311275" indent="-342900" algn="l">
              <a:defRPr>
                <a:solidFill>
                  <a:schemeClr val="tx1"/>
                </a:solidFill>
                <a:latin typeface="Arial" charset="0"/>
                <a:cs typeface="Arial" charset="0"/>
              </a:defRPr>
            </a:lvl3pPr>
            <a:lvl4pPr marL="1833563" indent="-342900" algn="l">
              <a:defRPr>
                <a:solidFill>
                  <a:schemeClr val="tx1"/>
                </a:solidFill>
                <a:latin typeface="Arial" charset="0"/>
                <a:cs typeface="Arial" charset="0"/>
              </a:defRPr>
            </a:lvl4pPr>
            <a:lvl5pPr marL="2355850" indent="-342900" algn="l">
              <a:defRPr>
                <a:solidFill>
                  <a:schemeClr val="tx1"/>
                </a:solidFill>
                <a:latin typeface="Arial" charset="0"/>
                <a:cs typeface="Arial" charset="0"/>
              </a:defRPr>
            </a:lvl5pPr>
            <a:lvl6pPr marL="2813050" indent="-342900" fontAlgn="base">
              <a:spcBef>
                <a:spcPct val="0"/>
              </a:spcBef>
              <a:spcAft>
                <a:spcPct val="0"/>
              </a:spcAft>
              <a:defRPr>
                <a:solidFill>
                  <a:schemeClr val="tx1"/>
                </a:solidFill>
                <a:latin typeface="Arial" charset="0"/>
                <a:cs typeface="Arial" charset="0"/>
              </a:defRPr>
            </a:lvl6pPr>
            <a:lvl7pPr marL="3270250" indent="-342900" fontAlgn="base">
              <a:spcBef>
                <a:spcPct val="0"/>
              </a:spcBef>
              <a:spcAft>
                <a:spcPct val="0"/>
              </a:spcAft>
              <a:defRPr>
                <a:solidFill>
                  <a:schemeClr val="tx1"/>
                </a:solidFill>
                <a:latin typeface="Arial" charset="0"/>
                <a:cs typeface="Arial" charset="0"/>
              </a:defRPr>
            </a:lvl7pPr>
            <a:lvl8pPr marL="3727450" indent="-342900" fontAlgn="base">
              <a:spcBef>
                <a:spcPct val="0"/>
              </a:spcBef>
              <a:spcAft>
                <a:spcPct val="0"/>
              </a:spcAft>
              <a:defRPr>
                <a:solidFill>
                  <a:schemeClr val="tx1"/>
                </a:solidFill>
                <a:latin typeface="Arial" charset="0"/>
                <a:cs typeface="Arial" charset="0"/>
              </a:defRPr>
            </a:lvl8pPr>
            <a:lvl9pPr marL="4184650" indent="-342900"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sz="1800" b="1">
                <a:latin typeface="Calibri" pitchFamily="34" charset="0"/>
              </a:rPr>
              <a:t>Regionaler Anstieg des Meeresspiegels </a:t>
            </a:r>
          </a:p>
          <a:p>
            <a:pPr>
              <a:lnSpc>
                <a:spcPct val="100000"/>
              </a:lnSpc>
              <a:buFontTx/>
              <a:buNone/>
            </a:pPr>
            <a:r>
              <a:rPr lang="de-DE" sz="1800" b="1">
                <a:latin typeface="Calibri" pitchFamily="34" charset="0"/>
              </a:rPr>
              <a:t>an der Ostsee</a:t>
            </a:r>
          </a:p>
        </p:txBody>
      </p:sp>
      <p:pic>
        <p:nvPicPr>
          <p:cNvPr id="144392" name="Picture 8" descr="balticbasinhistory5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6388" y="900113"/>
            <a:ext cx="4762500" cy="6486525"/>
          </a:xfrm>
          <a:prstGeom prst="rect">
            <a:avLst/>
          </a:prstGeom>
          <a:noFill/>
          <a:extLst>
            <a:ext uri="{909E8E84-426E-40DD-AFC4-6F175D3DCCD1}">
              <a14:hiddenFill xmlns:a14="http://schemas.microsoft.com/office/drawing/2010/main">
                <a:solidFill>
                  <a:srgbClr val="FFFFFF"/>
                </a:solidFill>
              </a14:hiddenFill>
            </a:ext>
          </a:extLst>
        </p:spPr>
      </p:pic>
      <p:sp>
        <p:nvSpPr>
          <p:cNvPr id="144394" name="Text Box 10"/>
          <p:cNvSpPr txBox="1">
            <a:spLocks noChangeArrowheads="1"/>
          </p:cNvSpPr>
          <p:nvPr/>
        </p:nvSpPr>
        <p:spPr bwMode="auto">
          <a:xfrm>
            <a:off x="5202238" y="2268538"/>
            <a:ext cx="482441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ts val="2000"/>
              </a:lnSpc>
              <a:spcBef>
                <a:spcPct val="20000"/>
              </a:spcBef>
              <a:buFontTx/>
              <a:buNone/>
            </a:pPr>
            <a:r>
              <a:rPr lang="en-US" sz="1800" b="1">
                <a:latin typeface="Calibri" pitchFamily="34" charset="0"/>
              </a:rPr>
              <a:t>Animation des Abschmelzen des kilometerdicken Eispanzers über der Ostsee, vor 19.000 Jahren bis jetzt</a:t>
            </a:r>
            <a:endParaRPr lang="de-DE" sz="1800" b="1">
              <a:latin typeface="Calibri" pitchFamily="34" charset="0"/>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1717922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gray">
          <a:xfrm>
            <a:off x="377825" y="269460"/>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Bisher</a:t>
            </a:r>
            <a:r>
              <a:rPr lang="de-DE" sz="2000" b="1">
                <a:latin typeface="Calibri" pitchFamily="34" charset="0"/>
              </a:rPr>
              <a:t> </a:t>
            </a:r>
            <a:r>
              <a:rPr lang="de-DE" sz="2000" b="1">
                <a:solidFill>
                  <a:srgbClr val="FF0000"/>
                </a:solidFill>
                <a:latin typeface="Calibri" pitchFamily="34" charset="0"/>
              </a:rPr>
              <a:t>gemessene</a:t>
            </a:r>
            <a:r>
              <a:rPr lang="de-DE" sz="2000" b="1">
                <a:latin typeface="Calibri" pitchFamily="34" charset="0"/>
              </a:rPr>
              <a:t> Veränderungen … </a:t>
            </a:r>
          </a:p>
        </p:txBody>
      </p:sp>
      <p:sp>
        <p:nvSpPr>
          <p:cNvPr id="145416" name="Text Box 8"/>
          <p:cNvSpPr txBox="1">
            <a:spLocks noChangeArrowheads="1"/>
          </p:cNvSpPr>
          <p:nvPr/>
        </p:nvSpPr>
        <p:spPr bwMode="auto">
          <a:xfrm>
            <a:off x="5708940" y="4284687"/>
            <a:ext cx="4464050" cy="148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ts val="2000"/>
              </a:lnSpc>
              <a:spcBef>
                <a:spcPct val="20000"/>
              </a:spcBef>
              <a:buFontTx/>
              <a:buNone/>
            </a:pPr>
            <a:r>
              <a:rPr lang="de-DE" sz="1800" b="1">
                <a:latin typeface="Calibri" pitchFamily="34" charset="0"/>
              </a:rPr>
              <a:t>Hebung der Erdkruste </a:t>
            </a:r>
            <a:r>
              <a:rPr lang="de-DE" sz="1800" b="1" smtClean="0">
                <a:latin typeface="Calibri" pitchFamily="34" charset="0"/>
              </a:rPr>
              <a:t>im Norden wirkt </a:t>
            </a:r>
            <a:r>
              <a:rPr lang="de-DE" sz="1800" b="1">
                <a:latin typeface="Calibri" pitchFamily="34" charset="0"/>
              </a:rPr>
              <a:t>dem globalen Anstieg </a:t>
            </a:r>
            <a:r>
              <a:rPr lang="de-DE" sz="1800" b="1" smtClean="0">
                <a:latin typeface="Calibri" pitchFamily="34" charset="0"/>
              </a:rPr>
              <a:t>entgegen (ca. 10 mm/Jahr)</a:t>
            </a:r>
            <a:endParaRPr lang="de-DE" sz="1800" b="1">
              <a:latin typeface="Calibri" pitchFamily="34" charset="0"/>
            </a:endParaRPr>
          </a:p>
          <a:p>
            <a:pPr algn="l">
              <a:lnSpc>
                <a:spcPts val="2000"/>
              </a:lnSpc>
              <a:spcBef>
                <a:spcPct val="20000"/>
              </a:spcBef>
              <a:buFontTx/>
              <a:buNone/>
            </a:pPr>
            <a:endParaRPr lang="de-DE" sz="1800" b="1">
              <a:latin typeface="Calibri" pitchFamily="34" charset="0"/>
            </a:endParaRPr>
          </a:p>
          <a:p>
            <a:pPr algn="l">
              <a:lnSpc>
                <a:spcPts val="2000"/>
              </a:lnSpc>
              <a:spcBef>
                <a:spcPct val="20000"/>
              </a:spcBef>
              <a:buFontTx/>
              <a:buNone/>
            </a:pPr>
            <a:r>
              <a:rPr lang="de-DE" sz="1800" b="1">
                <a:latin typeface="Calibri" pitchFamily="34" charset="0"/>
              </a:rPr>
              <a:t>Im </a:t>
            </a:r>
            <a:r>
              <a:rPr lang="de-DE" sz="1800" b="1">
                <a:solidFill>
                  <a:srgbClr val="FF0000"/>
                </a:solidFill>
                <a:latin typeface="Calibri" pitchFamily="34" charset="0"/>
              </a:rPr>
              <a:t>Südwesten</a:t>
            </a:r>
            <a:r>
              <a:rPr lang="de-DE" sz="1800" b="1">
                <a:latin typeface="Calibri" pitchFamily="34" charset="0"/>
              </a:rPr>
              <a:t>: Keine Landhebung sondern </a:t>
            </a:r>
            <a:r>
              <a:rPr lang="de-DE" sz="1800" b="1">
                <a:solidFill>
                  <a:srgbClr val="FF0000"/>
                </a:solidFill>
                <a:latin typeface="Calibri" pitchFamily="34" charset="0"/>
              </a:rPr>
              <a:t>leichte Senkung (ca. 1 mm/Jahr)</a:t>
            </a:r>
            <a:endParaRPr lang="de-DE" sz="1800" b="1" i="1">
              <a:solidFill>
                <a:srgbClr val="FF0000"/>
              </a:solidFill>
              <a:latin typeface="Calibri" pitchFamily="34" charset="0"/>
            </a:endParaRPr>
          </a:p>
        </p:txBody>
      </p:sp>
      <p:pic>
        <p:nvPicPr>
          <p:cNvPr id="145417" name="Picture 9" descr="hue2"/>
          <p:cNvPicPr>
            <a:picLocks noChangeAspect="1" noChangeArrowheads="1"/>
          </p:cNvPicPr>
          <p:nvPr/>
        </p:nvPicPr>
        <p:blipFill>
          <a:blip r:embed="rId2">
            <a:extLst>
              <a:ext uri="{28A0092B-C50C-407E-A947-70E740481C1C}">
                <a14:useLocalDpi xmlns:a14="http://schemas.microsoft.com/office/drawing/2010/main" val="0"/>
              </a:ext>
            </a:extLst>
          </a:blip>
          <a:srcRect l="5209" t="5196" r="7312" b="19946"/>
          <a:stretch>
            <a:fillRect/>
          </a:stretch>
        </p:blipFill>
        <p:spPr bwMode="auto">
          <a:xfrm>
            <a:off x="197283" y="1354062"/>
            <a:ext cx="5314950" cy="6264275"/>
          </a:xfrm>
          <a:prstGeom prst="rect">
            <a:avLst/>
          </a:prstGeom>
          <a:noFill/>
          <a:extLst>
            <a:ext uri="{909E8E84-426E-40DD-AFC4-6F175D3DCCD1}">
              <a14:hiddenFill xmlns:a14="http://schemas.microsoft.com/office/drawing/2010/main">
                <a:solidFill>
                  <a:srgbClr val="FFFFFF"/>
                </a:solidFill>
              </a14:hiddenFill>
            </a:ext>
          </a:extLst>
        </p:spPr>
      </p:pic>
      <p:sp>
        <p:nvSpPr>
          <p:cNvPr id="145418" name="Text Box 10"/>
          <p:cNvSpPr txBox="1">
            <a:spLocks noChangeArrowheads="1"/>
          </p:cNvSpPr>
          <p:nvPr/>
        </p:nvSpPr>
        <p:spPr bwMode="auto">
          <a:xfrm>
            <a:off x="5708940" y="3349650"/>
            <a:ext cx="46815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311275" indent="-342900" algn="l">
              <a:defRPr>
                <a:solidFill>
                  <a:schemeClr val="tx1"/>
                </a:solidFill>
                <a:latin typeface="Arial" pitchFamily="34" charset="0"/>
                <a:cs typeface="Arial" pitchFamily="34" charset="0"/>
              </a:defRPr>
            </a:lvl3pPr>
            <a:lvl4pPr marL="1833563" indent="-342900" algn="l">
              <a:defRPr>
                <a:solidFill>
                  <a:schemeClr val="tx1"/>
                </a:solidFill>
                <a:latin typeface="Arial" pitchFamily="34" charset="0"/>
                <a:cs typeface="Arial" pitchFamily="34" charset="0"/>
              </a:defRPr>
            </a:lvl4pPr>
            <a:lvl5pPr marL="2355850" indent="-342900" algn="l">
              <a:defRPr>
                <a:solidFill>
                  <a:schemeClr val="tx1"/>
                </a:solidFill>
                <a:latin typeface="Arial" pitchFamily="34" charset="0"/>
                <a:cs typeface="Arial" pitchFamily="34" charset="0"/>
              </a:defRPr>
            </a:lvl5pPr>
            <a:lvl6pPr marL="2813050" indent="-342900" fontAlgn="base">
              <a:spcBef>
                <a:spcPct val="0"/>
              </a:spcBef>
              <a:spcAft>
                <a:spcPct val="0"/>
              </a:spcAft>
              <a:defRPr>
                <a:solidFill>
                  <a:schemeClr val="tx1"/>
                </a:solidFill>
                <a:latin typeface="Arial" pitchFamily="34" charset="0"/>
                <a:cs typeface="Arial" pitchFamily="34" charset="0"/>
              </a:defRPr>
            </a:lvl6pPr>
            <a:lvl7pPr marL="3270250" indent="-342900" fontAlgn="base">
              <a:spcBef>
                <a:spcPct val="0"/>
              </a:spcBef>
              <a:spcAft>
                <a:spcPct val="0"/>
              </a:spcAft>
              <a:defRPr>
                <a:solidFill>
                  <a:schemeClr val="tx1"/>
                </a:solidFill>
                <a:latin typeface="Arial" pitchFamily="34" charset="0"/>
                <a:cs typeface="Arial" pitchFamily="34" charset="0"/>
              </a:defRPr>
            </a:lvl7pPr>
            <a:lvl8pPr marL="3727450" indent="-342900" fontAlgn="base">
              <a:spcBef>
                <a:spcPct val="0"/>
              </a:spcBef>
              <a:spcAft>
                <a:spcPct val="0"/>
              </a:spcAft>
              <a:defRPr>
                <a:solidFill>
                  <a:schemeClr val="tx1"/>
                </a:solidFill>
                <a:latin typeface="Arial" pitchFamily="34" charset="0"/>
                <a:cs typeface="Arial" pitchFamily="34" charset="0"/>
              </a:defRPr>
            </a:lvl8pPr>
            <a:lvl9pPr marL="4184650" indent="-342900" fontAlgn="base">
              <a:spcBef>
                <a:spcPct val="0"/>
              </a:spcBef>
              <a:spcAft>
                <a:spcPct val="0"/>
              </a:spcAft>
              <a:defRPr>
                <a:solidFill>
                  <a:schemeClr val="tx1"/>
                </a:solidFill>
                <a:latin typeface="Arial" pitchFamily="34" charset="0"/>
                <a:cs typeface="Arial" pitchFamily="34" charset="0"/>
              </a:defRPr>
            </a:lvl9pPr>
          </a:lstStyle>
          <a:p>
            <a:pPr>
              <a:lnSpc>
                <a:spcPct val="100000"/>
              </a:lnSpc>
              <a:buFontTx/>
              <a:buNone/>
            </a:pPr>
            <a:r>
              <a:rPr lang="de-DE" sz="2000" b="1">
                <a:latin typeface="Calibri" pitchFamily="34" charset="0"/>
              </a:rPr>
              <a:t>Regionaler Anstieg des Meeresspiegels </a:t>
            </a:r>
          </a:p>
          <a:p>
            <a:pPr>
              <a:lnSpc>
                <a:spcPct val="100000"/>
              </a:lnSpc>
              <a:buFontTx/>
              <a:buNone/>
            </a:pPr>
            <a:r>
              <a:rPr lang="de-DE" sz="2000" b="1">
                <a:latin typeface="Calibri" pitchFamily="34" charset="0"/>
              </a:rPr>
              <a:t>an der Ostsee</a:t>
            </a:r>
          </a:p>
        </p:txBody>
      </p:sp>
      <p:sp>
        <p:nvSpPr>
          <p:cNvPr id="2" name="Rechteck 1"/>
          <p:cNvSpPr/>
          <p:nvPr/>
        </p:nvSpPr>
        <p:spPr>
          <a:xfrm>
            <a:off x="5739655" y="1552088"/>
            <a:ext cx="1733936" cy="400110"/>
          </a:xfrm>
          <a:prstGeom prst="rect">
            <a:avLst/>
          </a:prstGeom>
        </p:spPr>
        <p:txBody>
          <a:bodyPr wrap="none">
            <a:spAutoFit/>
          </a:bodyPr>
          <a:lstStyle/>
          <a:p>
            <a:pPr lvl="0" algn="l" defTabSz="1042988">
              <a:lnSpc>
                <a:spcPct val="100000"/>
              </a:lnSpc>
            </a:pPr>
            <a:r>
              <a:rPr lang="de-DE" sz="2000" b="1">
                <a:solidFill>
                  <a:srgbClr val="000000"/>
                </a:solidFill>
                <a:latin typeface="Calibri" pitchFamily="34" charset="0"/>
              </a:rPr>
              <a:t>Meeresspiegel</a:t>
            </a:r>
          </a:p>
        </p:txBody>
      </p:sp>
      <p:grpSp>
        <p:nvGrpSpPr>
          <p:cNvPr id="8" name="Gruppieren 7"/>
          <p:cNvGrpSpPr/>
          <p:nvPr/>
        </p:nvGrpSpPr>
        <p:grpSpPr>
          <a:xfrm>
            <a:off x="6606623" y="161733"/>
            <a:ext cx="554037" cy="792162"/>
            <a:chOff x="5562724" y="283528"/>
            <a:chExt cx="554037" cy="792162"/>
          </a:xfrm>
        </p:grpSpPr>
        <p:pic>
          <p:nvPicPr>
            <p:cNvPr id="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2752242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7" name="textruta 6"/>
          <p:cNvSpPr txBox="1">
            <a:spLocks noChangeArrowheads="1"/>
          </p:cNvSpPr>
          <p:nvPr/>
        </p:nvSpPr>
        <p:spPr bwMode="auto">
          <a:xfrm>
            <a:off x="486062" y="6372919"/>
            <a:ext cx="6566803"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pitchFamily="34" charset="0"/>
                <a:cs typeface="Arial" pitchFamily="34" charset="0"/>
              </a:defRPr>
            </a:lvl1pPr>
            <a:lvl2pPr marL="742950" indent="-285750" algn="l">
              <a:defRPr>
                <a:solidFill>
                  <a:schemeClr val="tx1"/>
                </a:solidFill>
                <a:latin typeface="Arial" pitchFamily="34" charset="0"/>
                <a:cs typeface="Arial" pitchFamily="34" charset="0"/>
              </a:defRPr>
            </a:lvl2pPr>
            <a:lvl3pPr marL="1143000" indent="-228600" algn="l">
              <a:defRPr>
                <a:solidFill>
                  <a:schemeClr val="tx1"/>
                </a:solidFill>
                <a:latin typeface="Arial" pitchFamily="34" charset="0"/>
                <a:cs typeface="Arial" pitchFamily="34" charset="0"/>
              </a:defRPr>
            </a:lvl3pPr>
            <a:lvl4pPr marL="1600200" indent="-228600" algn="l">
              <a:defRPr>
                <a:solidFill>
                  <a:schemeClr val="tx1"/>
                </a:solidFill>
                <a:latin typeface="Arial" pitchFamily="34" charset="0"/>
                <a:cs typeface="Arial" pitchFamily="34" charset="0"/>
              </a:defRPr>
            </a:lvl4pPr>
            <a:lvl5pPr marL="2057400" indent="-228600" algn="l">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nSpc>
                <a:spcPct val="110000"/>
              </a:lnSpc>
            </a:pPr>
            <a:r>
              <a:rPr lang="en-US" sz="1200">
                <a:solidFill>
                  <a:srgbClr val="000000"/>
                </a:solidFill>
                <a:latin typeface="Calibri" pitchFamily="34" charset="0"/>
              </a:rPr>
              <a:t>Fig. 9.5 Annual sea level means averaged for 14 Swedish sea level records corrected for land uplift (shown in the right table for each location) and compared to the 1886 level. Black line: time-filtered version together with the filtered Stockholm sea level time series (red line) (Hammarklint 2009)</a:t>
            </a:r>
            <a:endParaRPr lang="sv-SE" sz="1200">
              <a:solidFill>
                <a:srgbClr val="000000"/>
              </a:solidFill>
              <a:latin typeface="Calibri" pitchFamily="34" charset="0"/>
            </a:endParaRPr>
          </a:p>
        </p:txBody>
      </p:sp>
      <p:pic>
        <p:nvPicPr>
          <p:cNvPr id="18433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624013"/>
            <a:ext cx="7200900" cy="4835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32" name="Rectangle 12"/>
          <p:cNvSpPr>
            <a:spLocks noChangeArrowheads="1"/>
          </p:cNvSpPr>
          <p:nvPr/>
        </p:nvSpPr>
        <p:spPr bwMode="auto">
          <a:xfrm>
            <a:off x="7377191" y="2556495"/>
            <a:ext cx="3096765" cy="22838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marL="271463" indent="-271463" defTabSz="1042988">
              <a:buFont typeface="Wingdings 3" pitchFamily="18" charset="2"/>
              <a:buChar char="Ò"/>
            </a:pPr>
            <a:r>
              <a:rPr lang="en-GB" sz="2000" b="1" smtClean="0">
                <a:solidFill>
                  <a:srgbClr val="000000"/>
                </a:solidFill>
              </a:rPr>
              <a:t>Current estimations for the Baltic Sea coast:</a:t>
            </a:r>
            <a:br>
              <a:rPr lang="en-GB" sz="2000" b="1" smtClean="0">
                <a:solidFill>
                  <a:srgbClr val="000000"/>
                </a:solidFill>
              </a:rPr>
            </a:br>
            <a:r>
              <a:rPr lang="en-GB" sz="2000" b="1" smtClean="0">
                <a:solidFill>
                  <a:srgbClr val="000000"/>
                </a:solidFill>
              </a:rPr>
              <a:t>1,3 </a:t>
            </a:r>
            <a:r>
              <a:rPr lang="en-GB" sz="2000" b="1">
                <a:solidFill>
                  <a:srgbClr val="000000"/>
                </a:solidFill>
              </a:rPr>
              <a:t>mm/yr – 1,8 mm/yr, </a:t>
            </a:r>
            <a:br>
              <a:rPr lang="en-GB" sz="2000" b="1">
                <a:solidFill>
                  <a:srgbClr val="000000"/>
                </a:solidFill>
              </a:rPr>
            </a:br>
            <a:r>
              <a:rPr lang="en-GB" sz="2000" b="1" smtClean="0">
                <a:solidFill>
                  <a:srgbClr val="000000"/>
                </a:solidFill>
              </a:rPr>
              <a:t>comparable with the global rise</a:t>
            </a:r>
            <a:r>
              <a:rPr lang="en-GB" sz="2000" b="1">
                <a:solidFill>
                  <a:srgbClr val="000000"/>
                </a:solidFill>
              </a:rPr>
              <a:t/>
            </a:r>
            <a:br>
              <a:rPr lang="en-GB" sz="2000" b="1">
                <a:solidFill>
                  <a:srgbClr val="000000"/>
                </a:solidFill>
              </a:rPr>
            </a:br>
            <a:r>
              <a:rPr lang="en-GB" sz="2000" b="1">
                <a:solidFill>
                  <a:srgbClr val="000000"/>
                </a:solidFill>
              </a:rPr>
              <a:t>(1,7 mm/yr ± 0,5</a:t>
            </a:r>
            <a:r>
              <a:rPr lang="en-GB" sz="2000" b="1" smtClean="0">
                <a:solidFill>
                  <a:srgbClr val="000000"/>
                </a:solidFill>
              </a:rPr>
              <a:t>)</a:t>
            </a:r>
          </a:p>
        </p:txBody>
      </p:sp>
      <p:sp>
        <p:nvSpPr>
          <p:cNvPr id="2" name="Rechteck 1"/>
          <p:cNvSpPr/>
          <p:nvPr/>
        </p:nvSpPr>
        <p:spPr>
          <a:xfrm>
            <a:off x="3546500" y="349720"/>
            <a:ext cx="1123577" cy="400110"/>
          </a:xfrm>
          <a:prstGeom prst="rect">
            <a:avLst/>
          </a:prstGeom>
        </p:spPr>
        <p:txBody>
          <a:bodyPr wrap="none">
            <a:spAutoFit/>
          </a:bodyPr>
          <a:lstStyle/>
          <a:p>
            <a:pPr defTabSz="1042988">
              <a:lnSpc>
                <a:spcPct val="100000"/>
              </a:lnSpc>
            </a:pPr>
            <a:r>
              <a:rPr lang="de-DE" sz="2000" b="1" smtClean="0">
                <a:solidFill>
                  <a:schemeClr val="accent1"/>
                </a:solidFill>
              </a:rPr>
              <a:t>Sea level</a:t>
            </a:r>
            <a:endParaRPr lang="de-DE" sz="2000" b="1">
              <a:solidFill>
                <a:schemeClr val="accent1"/>
              </a:solidFill>
            </a:endParaRP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12" name="Rectangle 4"/>
          <p:cNvSpPr>
            <a:spLocks noChangeArrowheads="1"/>
          </p:cNvSpPr>
          <p:nvPr/>
        </p:nvSpPr>
        <p:spPr bwMode="gray">
          <a:xfrm>
            <a:off x="527174" y="202613"/>
            <a:ext cx="2659286" cy="47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Recent changes </a:t>
            </a:r>
            <a:r>
              <a:rPr lang="de-DE" sz="2000" b="1">
                <a:solidFill>
                  <a:srgbClr val="000000"/>
                </a:solidFill>
              </a:rPr>
              <a:t>…</a:t>
            </a:r>
          </a:p>
        </p:txBody>
      </p:sp>
      <p:sp>
        <p:nvSpPr>
          <p:cNvPr id="13"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9</a:t>
            </a:r>
            <a:endParaRPr lang="en-US" sz="1800" b="1">
              <a:solidFill>
                <a:srgbClr val="0098D4"/>
              </a:solidFill>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173798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gray">
          <a:xfrm>
            <a:off x="363994" y="252413"/>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Voraussichtliche</a:t>
            </a:r>
            <a:r>
              <a:rPr lang="de-DE" sz="2000" b="1">
                <a:latin typeface="Calibri" pitchFamily="34" charset="0"/>
              </a:rPr>
              <a:t> </a:t>
            </a:r>
            <a:r>
              <a:rPr lang="de-DE" sz="2000" b="1">
                <a:solidFill>
                  <a:srgbClr val="FF0000"/>
                </a:solidFill>
                <a:latin typeface="Calibri" pitchFamily="34" charset="0"/>
              </a:rPr>
              <a:t>zukünftige</a:t>
            </a:r>
            <a:r>
              <a:rPr lang="de-DE" sz="2000" b="1">
                <a:latin typeface="Calibri" pitchFamily="34" charset="0"/>
              </a:rPr>
              <a:t> Veränderungen …</a:t>
            </a:r>
          </a:p>
        </p:txBody>
      </p:sp>
      <p:sp>
        <p:nvSpPr>
          <p:cNvPr id="99349" name="Text Box 21"/>
          <p:cNvSpPr txBox="1">
            <a:spLocks noChangeArrowheads="1"/>
          </p:cNvSpPr>
          <p:nvPr/>
        </p:nvSpPr>
        <p:spPr bwMode="auto">
          <a:xfrm>
            <a:off x="492008" y="1812925"/>
            <a:ext cx="95773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cs typeface="Arial" charset="0"/>
              </a:defRPr>
            </a:lvl1pPr>
            <a:lvl2pPr marL="800100" indent="-342900" algn="l">
              <a:defRPr>
                <a:solidFill>
                  <a:schemeClr val="tx1"/>
                </a:solidFill>
                <a:latin typeface="Arial" charset="0"/>
                <a:cs typeface="Arial" charset="0"/>
              </a:defRPr>
            </a:lvl2pPr>
            <a:lvl3pPr marL="1311275" indent="-342900" algn="l">
              <a:defRPr>
                <a:solidFill>
                  <a:schemeClr val="tx1"/>
                </a:solidFill>
                <a:latin typeface="Arial" charset="0"/>
                <a:cs typeface="Arial" charset="0"/>
              </a:defRPr>
            </a:lvl3pPr>
            <a:lvl4pPr marL="1833563" indent="-342900" algn="l">
              <a:defRPr>
                <a:solidFill>
                  <a:schemeClr val="tx1"/>
                </a:solidFill>
                <a:latin typeface="Arial" charset="0"/>
                <a:cs typeface="Arial" charset="0"/>
              </a:defRPr>
            </a:lvl4pPr>
            <a:lvl5pPr marL="2355850" indent="-342900" algn="l">
              <a:defRPr>
                <a:solidFill>
                  <a:schemeClr val="tx1"/>
                </a:solidFill>
                <a:latin typeface="Arial" charset="0"/>
                <a:cs typeface="Arial" charset="0"/>
              </a:defRPr>
            </a:lvl5pPr>
            <a:lvl6pPr marL="2813050" indent="-342900" fontAlgn="base">
              <a:spcBef>
                <a:spcPct val="0"/>
              </a:spcBef>
              <a:spcAft>
                <a:spcPct val="0"/>
              </a:spcAft>
              <a:defRPr>
                <a:solidFill>
                  <a:schemeClr val="tx1"/>
                </a:solidFill>
                <a:latin typeface="Arial" charset="0"/>
                <a:cs typeface="Arial" charset="0"/>
              </a:defRPr>
            </a:lvl6pPr>
            <a:lvl7pPr marL="3270250" indent="-342900" fontAlgn="base">
              <a:spcBef>
                <a:spcPct val="0"/>
              </a:spcBef>
              <a:spcAft>
                <a:spcPct val="0"/>
              </a:spcAft>
              <a:defRPr>
                <a:solidFill>
                  <a:schemeClr val="tx1"/>
                </a:solidFill>
                <a:latin typeface="Arial" charset="0"/>
                <a:cs typeface="Arial" charset="0"/>
              </a:defRPr>
            </a:lvl7pPr>
            <a:lvl8pPr marL="3727450" indent="-342900" fontAlgn="base">
              <a:spcBef>
                <a:spcPct val="0"/>
              </a:spcBef>
              <a:spcAft>
                <a:spcPct val="0"/>
              </a:spcAft>
              <a:defRPr>
                <a:solidFill>
                  <a:schemeClr val="tx1"/>
                </a:solidFill>
                <a:latin typeface="Arial" charset="0"/>
                <a:cs typeface="Arial" charset="0"/>
              </a:defRPr>
            </a:lvl8pPr>
            <a:lvl9pPr marL="4184650" indent="-342900"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a:latin typeface="Calibri" pitchFamily="34" charset="0"/>
              </a:rPr>
              <a:t>Computermodelle simulieren Temperatur, Niederschlag und andere Variablen für die Zukunft, basierend auf physikalischen Zusammenhängen und der </a:t>
            </a:r>
            <a:r>
              <a:rPr lang="de-DE" b="1">
                <a:latin typeface="Calibri" pitchFamily="34" charset="0"/>
              </a:rPr>
              <a:t>angenommenen zukünftigen Treibhausgas-Konzentrationen</a:t>
            </a:r>
          </a:p>
        </p:txBody>
      </p:sp>
      <p:sp>
        <p:nvSpPr>
          <p:cNvPr id="99353" name="Text Box 25"/>
          <p:cNvSpPr txBox="1">
            <a:spLocks noChangeArrowheads="1"/>
          </p:cNvSpPr>
          <p:nvPr/>
        </p:nvSpPr>
        <p:spPr bwMode="auto">
          <a:xfrm>
            <a:off x="450850" y="1476375"/>
            <a:ext cx="10009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cs typeface="Arial" charset="0"/>
              </a:defRPr>
            </a:lvl1pPr>
            <a:lvl2pPr marL="800100" indent="-342900" algn="l">
              <a:defRPr>
                <a:solidFill>
                  <a:schemeClr val="tx1"/>
                </a:solidFill>
                <a:latin typeface="Arial" charset="0"/>
                <a:cs typeface="Arial" charset="0"/>
              </a:defRPr>
            </a:lvl2pPr>
            <a:lvl3pPr marL="1311275" indent="-342900" algn="l">
              <a:defRPr>
                <a:solidFill>
                  <a:schemeClr val="tx1"/>
                </a:solidFill>
                <a:latin typeface="Arial" charset="0"/>
                <a:cs typeface="Arial" charset="0"/>
              </a:defRPr>
            </a:lvl3pPr>
            <a:lvl4pPr marL="1833563" indent="-342900" algn="l">
              <a:defRPr>
                <a:solidFill>
                  <a:schemeClr val="tx1"/>
                </a:solidFill>
                <a:latin typeface="Arial" charset="0"/>
                <a:cs typeface="Arial" charset="0"/>
              </a:defRPr>
            </a:lvl4pPr>
            <a:lvl5pPr marL="2355850" indent="-342900" algn="l">
              <a:defRPr>
                <a:solidFill>
                  <a:schemeClr val="tx1"/>
                </a:solidFill>
                <a:latin typeface="Arial" charset="0"/>
                <a:cs typeface="Arial" charset="0"/>
              </a:defRPr>
            </a:lvl5pPr>
            <a:lvl6pPr marL="2813050" indent="-342900" fontAlgn="base">
              <a:spcBef>
                <a:spcPct val="0"/>
              </a:spcBef>
              <a:spcAft>
                <a:spcPct val="0"/>
              </a:spcAft>
              <a:defRPr>
                <a:solidFill>
                  <a:schemeClr val="tx1"/>
                </a:solidFill>
                <a:latin typeface="Arial" charset="0"/>
                <a:cs typeface="Arial" charset="0"/>
              </a:defRPr>
            </a:lvl6pPr>
            <a:lvl7pPr marL="3270250" indent="-342900" fontAlgn="base">
              <a:spcBef>
                <a:spcPct val="0"/>
              </a:spcBef>
              <a:spcAft>
                <a:spcPct val="0"/>
              </a:spcAft>
              <a:defRPr>
                <a:solidFill>
                  <a:schemeClr val="tx1"/>
                </a:solidFill>
                <a:latin typeface="Arial" charset="0"/>
                <a:cs typeface="Arial" charset="0"/>
              </a:defRPr>
            </a:lvl7pPr>
            <a:lvl8pPr marL="3727450" indent="-342900" fontAlgn="base">
              <a:spcBef>
                <a:spcPct val="0"/>
              </a:spcBef>
              <a:spcAft>
                <a:spcPct val="0"/>
              </a:spcAft>
              <a:defRPr>
                <a:solidFill>
                  <a:schemeClr val="tx1"/>
                </a:solidFill>
                <a:latin typeface="Arial" charset="0"/>
                <a:cs typeface="Arial" charset="0"/>
              </a:defRPr>
            </a:lvl8pPr>
            <a:lvl9pPr marL="4184650" indent="-342900"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b="1">
                <a:latin typeface="Calibri" pitchFamily="34" charset="0"/>
              </a:rPr>
              <a:t>„Vorhersagen sind schwierig, besonders </a:t>
            </a:r>
            <a:r>
              <a:rPr lang="de-DE" b="1" smtClean="0">
                <a:latin typeface="Calibri" pitchFamily="34" charset="0"/>
              </a:rPr>
              <a:t>wenn sie die </a:t>
            </a:r>
            <a:r>
              <a:rPr lang="de-DE" b="1">
                <a:latin typeface="Calibri" pitchFamily="34" charset="0"/>
              </a:rPr>
              <a:t>Zukunft </a:t>
            </a:r>
            <a:r>
              <a:rPr lang="de-DE" b="1" smtClean="0">
                <a:latin typeface="Calibri" pitchFamily="34" charset="0"/>
              </a:rPr>
              <a:t>betreffen ...“ </a:t>
            </a:r>
            <a:endParaRPr lang="de-DE">
              <a:latin typeface="Calibri" pitchFamily="34" charset="0"/>
            </a:endParaRPr>
          </a:p>
        </p:txBody>
      </p:sp>
      <p:sp>
        <p:nvSpPr>
          <p:cNvPr id="99354" name="Rectangle 26"/>
          <p:cNvSpPr>
            <a:spLocks noChangeArrowheads="1"/>
          </p:cNvSpPr>
          <p:nvPr/>
        </p:nvSpPr>
        <p:spPr bwMode="gray">
          <a:xfrm>
            <a:off x="522288" y="2522538"/>
            <a:ext cx="5400675" cy="4679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pPr>
            <a:r>
              <a:rPr lang="de-DE" b="1" dirty="0">
                <a:solidFill>
                  <a:schemeClr val="accent1"/>
                </a:solidFill>
                <a:latin typeface="Calibri" pitchFamily="34" charset="0"/>
              </a:rPr>
              <a:t>Wie werden sich die globalen Treibhausgas-Emissionen entwickeln?</a:t>
            </a:r>
          </a:p>
          <a:p>
            <a:pPr algn="l" defTabSz="1042988">
              <a:buFontTx/>
              <a:buNone/>
            </a:pPr>
            <a:endParaRPr lang="de-DE" b="1" dirty="0">
              <a:solidFill>
                <a:schemeClr val="accent1"/>
              </a:solidFill>
              <a:latin typeface="Calibri" pitchFamily="34" charset="0"/>
            </a:endParaRPr>
          </a:p>
          <a:p>
            <a:pPr marL="533400" lvl="1" indent="-354013" algn="l" defTabSz="1042988">
              <a:buFont typeface="Wingdings 3" pitchFamily="18" charset="2"/>
              <a:buChar char="Ò"/>
            </a:pPr>
            <a:r>
              <a:rPr lang="de-DE" b="1" dirty="0">
                <a:solidFill>
                  <a:schemeClr val="accent1"/>
                </a:solidFill>
                <a:latin typeface="Calibri" pitchFamily="34" charset="0"/>
              </a:rPr>
              <a:t>Verschiedene </a:t>
            </a:r>
            <a:r>
              <a:rPr lang="de-DE" b="1" dirty="0" smtClean="0">
                <a:solidFill>
                  <a:schemeClr val="accent1"/>
                </a:solidFill>
                <a:latin typeface="Calibri" pitchFamily="34" charset="0"/>
              </a:rPr>
              <a:t>Treibhausgas-Szenarien </a:t>
            </a:r>
            <a:r>
              <a:rPr lang="de-DE" b="1" dirty="0">
                <a:solidFill>
                  <a:schemeClr val="accent1"/>
                </a:solidFill>
                <a:latin typeface="Calibri" pitchFamily="34" charset="0"/>
              </a:rPr>
              <a:t>(A1, A2, B1, B2, etc.) decken verschiedene plausible Möglichkeiten in der Zukunft ab</a:t>
            </a:r>
          </a:p>
          <a:p>
            <a:pPr marL="533400" lvl="1" indent="-354013" algn="l" defTabSz="1042988">
              <a:buFont typeface="Wingdings 3" pitchFamily="18" charset="2"/>
              <a:buChar char="Ò"/>
            </a:pPr>
            <a:endParaRPr lang="de-DE" b="1" dirty="0">
              <a:solidFill>
                <a:schemeClr val="accent1"/>
              </a:solidFill>
              <a:latin typeface="Calibri" pitchFamily="34" charset="0"/>
            </a:endParaRPr>
          </a:p>
          <a:p>
            <a:pPr marL="533400" lvl="1" indent="-354013" algn="l" defTabSz="1042988">
              <a:buFont typeface="Wingdings 3" pitchFamily="18" charset="2"/>
              <a:buChar char="Ò"/>
            </a:pPr>
            <a:r>
              <a:rPr lang="de-DE" b="1" dirty="0">
                <a:solidFill>
                  <a:schemeClr val="accent1"/>
                </a:solidFill>
                <a:latin typeface="Calibri" pitchFamily="34" charset="0"/>
              </a:rPr>
              <a:t>Die verschiedenen potenziellen Konzentrationen werden in die Computermodelle eingespeist</a:t>
            </a:r>
          </a:p>
          <a:p>
            <a:pPr marL="533400" lvl="1" indent="-354013" algn="l" defTabSz="1042988">
              <a:buFont typeface="Wingdings 3" pitchFamily="18" charset="2"/>
              <a:buChar char="Ò"/>
            </a:pPr>
            <a:endParaRPr lang="de-DE" b="1" dirty="0">
              <a:solidFill>
                <a:schemeClr val="accent1"/>
              </a:solidFill>
              <a:latin typeface="Calibri" pitchFamily="34" charset="0"/>
            </a:endParaRPr>
          </a:p>
          <a:p>
            <a:pPr marL="533400" lvl="1" indent="-354013" algn="l" defTabSz="1042988">
              <a:buFont typeface="Wingdings 3" pitchFamily="18" charset="2"/>
              <a:buChar char="Ò"/>
            </a:pPr>
            <a:r>
              <a:rPr lang="de-DE" b="1" dirty="0">
                <a:solidFill>
                  <a:schemeClr val="accent1"/>
                </a:solidFill>
                <a:latin typeface="Calibri" pitchFamily="34" charset="0"/>
              </a:rPr>
              <a:t>Man erhält verschiedene </a:t>
            </a:r>
            <a:r>
              <a:rPr lang="de-DE" b="1" dirty="0">
                <a:solidFill>
                  <a:srgbClr val="FF0000"/>
                </a:solidFill>
                <a:latin typeface="Calibri" pitchFamily="34" charset="0"/>
              </a:rPr>
              <a:t>Projektionen</a:t>
            </a:r>
            <a:r>
              <a:rPr lang="de-DE" b="1" dirty="0">
                <a:solidFill>
                  <a:schemeClr val="accent1"/>
                </a:solidFill>
                <a:latin typeface="Calibri" pitchFamily="34" charset="0"/>
              </a:rPr>
              <a:t> für die Zukunft, von denen alle gleichermaßen plausibel sind („Spannbreite möglicher </a:t>
            </a:r>
            <a:r>
              <a:rPr lang="de-DE" b="1" dirty="0" err="1">
                <a:solidFill>
                  <a:schemeClr val="accent1"/>
                </a:solidFill>
                <a:latin typeface="Calibri" pitchFamily="34" charset="0"/>
              </a:rPr>
              <a:t>Zukünfte</a:t>
            </a:r>
            <a:r>
              <a:rPr lang="de-DE" b="1" dirty="0">
                <a:solidFill>
                  <a:schemeClr val="accent1"/>
                </a:solidFill>
                <a:latin typeface="Calibri" pitchFamily="34" charset="0"/>
              </a:rPr>
              <a:t>“)</a:t>
            </a:r>
          </a:p>
          <a:p>
            <a:pPr marL="533400" lvl="1" indent="-354013" algn="l" defTabSz="1042988">
              <a:buFont typeface="Wingdings 3" pitchFamily="18" charset="2"/>
              <a:buChar char="Ò"/>
            </a:pPr>
            <a:endParaRPr lang="de-DE" b="1" dirty="0">
              <a:solidFill>
                <a:schemeClr val="accent1"/>
              </a:solidFill>
              <a:latin typeface="Calibri" pitchFamily="34" charset="0"/>
            </a:endParaRPr>
          </a:p>
          <a:p>
            <a:pPr marL="533400" lvl="1" indent="-354013" algn="l" defTabSz="1042988">
              <a:buFont typeface="Wingdings 3" pitchFamily="18" charset="2"/>
              <a:buChar char="Ò"/>
            </a:pPr>
            <a:r>
              <a:rPr lang="de-DE" b="1" dirty="0">
                <a:solidFill>
                  <a:srgbClr val="FF0000"/>
                </a:solidFill>
                <a:latin typeface="Calibri" pitchFamily="34" charset="0"/>
              </a:rPr>
              <a:t>Das sind keine Vorhersagen, sondern verschiedene mögliche Versionen der Zukunft</a:t>
            </a:r>
          </a:p>
          <a:p>
            <a:pPr marL="533400" lvl="1" indent="-354013" algn="l" defTabSz="1042988">
              <a:buFont typeface="Wingdings 3" pitchFamily="18" charset="2"/>
              <a:buChar char="Ò"/>
            </a:pPr>
            <a:endParaRPr lang="en-US" b="1" dirty="0">
              <a:solidFill>
                <a:schemeClr val="accent1"/>
              </a:solidFill>
              <a:latin typeface="Calibri" pitchFamily="34" charset="0"/>
            </a:endParaRPr>
          </a:p>
        </p:txBody>
      </p:sp>
      <p:pic>
        <p:nvPicPr>
          <p:cNvPr id="99355"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2700338"/>
            <a:ext cx="4438650" cy="4324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2" name="Rechteck 1"/>
          <p:cNvSpPr/>
          <p:nvPr/>
        </p:nvSpPr>
        <p:spPr>
          <a:xfrm>
            <a:off x="7079107" y="1482140"/>
            <a:ext cx="1165704" cy="338554"/>
          </a:xfrm>
          <a:prstGeom prst="rect">
            <a:avLst/>
          </a:prstGeom>
        </p:spPr>
        <p:txBody>
          <a:bodyPr wrap="none">
            <a:spAutoFit/>
          </a:bodyPr>
          <a:lstStyle/>
          <a:p>
            <a:pPr lvl="0">
              <a:lnSpc>
                <a:spcPct val="100000"/>
              </a:lnSpc>
            </a:pPr>
            <a:r>
              <a:rPr lang="de-DE">
                <a:solidFill>
                  <a:srgbClr val="000000"/>
                </a:solidFill>
                <a:latin typeface="Calibri" pitchFamily="34" charset="0"/>
              </a:rPr>
              <a:t>(Niels Bohr)</a:t>
            </a:r>
          </a:p>
        </p:txBody>
      </p:sp>
    </p:spTree>
    <p:extLst>
      <p:ext uri="{BB962C8B-B14F-4D97-AF65-F5344CB8AC3E}">
        <p14:creationId xmlns:p14="http://schemas.microsoft.com/office/powerpoint/2010/main" val="16821155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349"/>
                                        </p:tgtEl>
                                        <p:attrNameLst>
                                          <p:attrName>style.visibility</p:attrName>
                                        </p:attrNameLst>
                                      </p:cBhvr>
                                      <p:to>
                                        <p:strVal val="visible"/>
                                      </p:to>
                                    </p:set>
                                    <p:animEffect transition="in" filter="fade">
                                      <p:cBhvr>
                                        <p:cTn id="12" dur="500"/>
                                        <p:tgtEl>
                                          <p:spTgt spid="993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354"/>
                                        </p:tgtEl>
                                        <p:attrNameLst>
                                          <p:attrName>style.visibility</p:attrName>
                                        </p:attrNameLst>
                                      </p:cBhvr>
                                      <p:to>
                                        <p:strVal val="visible"/>
                                      </p:to>
                                    </p:set>
                                    <p:animEffect transition="in" filter="fade">
                                      <p:cBhvr>
                                        <p:cTn id="17" dur="500"/>
                                        <p:tgtEl>
                                          <p:spTgt spid="99354"/>
                                        </p:tgtEl>
                                      </p:cBhvr>
                                    </p:animEffect>
                                  </p:childTnLst>
                                </p:cTn>
                              </p:par>
                              <p:par>
                                <p:cTn id="18" presetID="10" presetClass="entr" presetSubtype="0" fill="hold" nodeType="withEffect">
                                  <p:stCondLst>
                                    <p:cond delay="0"/>
                                  </p:stCondLst>
                                  <p:childTnLst>
                                    <p:set>
                                      <p:cBhvr>
                                        <p:cTn id="19" dur="1" fill="hold">
                                          <p:stCondLst>
                                            <p:cond delay="0"/>
                                          </p:stCondLst>
                                        </p:cTn>
                                        <p:tgtEl>
                                          <p:spTgt spid="99355"/>
                                        </p:tgtEl>
                                        <p:attrNameLst>
                                          <p:attrName>style.visibility</p:attrName>
                                        </p:attrNameLst>
                                      </p:cBhvr>
                                      <p:to>
                                        <p:strVal val="visible"/>
                                      </p:to>
                                    </p:set>
                                    <p:animEffect transition="in" filter="fade">
                                      <p:cBhvr>
                                        <p:cTn id="20" dur="500"/>
                                        <p:tgtEl>
                                          <p:spTgt spid="99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9" grpId="0"/>
      <p:bldP spid="99354"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gray">
          <a:xfrm>
            <a:off x="377825" y="269460"/>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Voraussichtliche</a:t>
            </a:r>
            <a:r>
              <a:rPr lang="de-DE" sz="2000" b="1">
                <a:latin typeface="Calibri" pitchFamily="34" charset="0"/>
              </a:rPr>
              <a:t> </a:t>
            </a:r>
            <a:r>
              <a:rPr lang="de-DE" sz="2000" b="1">
                <a:solidFill>
                  <a:srgbClr val="FF0000"/>
                </a:solidFill>
                <a:latin typeface="Calibri" pitchFamily="34" charset="0"/>
              </a:rPr>
              <a:t>zukünftige</a:t>
            </a:r>
            <a:r>
              <a:rPr lang="de-DE" sz="2000" b="1">
                <a:latin typeface="Calibri" pitchFamily="34" charset="0"/>
              </a:rPr>
              <a:t> Veränderungen …</a:t>
            </a:r>
          </a:p>
        </p:txBody>
      </p:sp>
      <p:grpSp>
        <p:nvGrpSpPr>
          <p:cNvPr id="3" name="Gruppieren 2"/>
          <p:cNvGrpSpPr/>
          <p:nvPr/>
        </p:nvGrpSpPr>
        <p:grpSpPr>
          <a:xfrm>
            <a:off x="5800254" y="2049452"/>
            <a:ext cx="4108962" cy="4446493"/>
            <a:chOff x="5800254" y="2030796"/>
            <a:chExt cx="4108962" cy="4446493"/>
          </a:xfrm>
        </p:grpSpPr>
        <p:pic>
          <p:nvPicPr>
            <p:cNvPr id="9" name="Picture 23" descr="RCMfig4"/>
            <p:cNvPicPr/>
            <p:nvPr/>
          </p:nvPicPr>
          <p:blipFill>
            <a:blip r:embed="rId2">
              <a:extLst>
                <a:ext uri="{28A0092B-C50C-407E-A947-70E740481C1C}">
                  <a14:useLocalDpi xmlns:a14="http://schemas.microsoft.com/office/drawing/2010/main" val="0"/>
                </a:ext>
              </a:extLst>
            </a:blip>
            <a:srcRect l="11646"/>
            <a:stretch>
              <a:fillRect/>
            </a:stretch>
          </p:blipFill>
          <p:spPr bwMode="auto">
            <a:xfrm>
              <a:off x="5800254" y="2228818"/>
              <a:ext cx="3976723" cy="4248471"/>
            </a:xfrm>
            <a:prstGeom prst="rect">
              <a:avLst/>
            </a:prstGeom>
            <a:noFill/>
            <a:ln>
              <a:noFill/>
            </a:ln>
          </p:spPr>
        </p:pic>
        <p:sp>
          <p:nvSpPr>
            <p:cNvPr id="11" name="Rectangle 5"/>
            <p:cNvSpPr>
              <a:spLocks noChangeArrowheads="1"/>
            </p:cNvSpPr>
            <p:nvPr/>
          </p:nvSpPr>
          <p:spPr bwMode="gray">
            <a:xfrm>
              <a:off x="6380824" y="2030796"/>
              <a:ext cx="3528392" cy="3960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algn="l" defTabSz="1042988">
                <a:buFont typeface="Wingdings 3" pitchFamily="18" charset="2"/>
                <a:buChar char="Ò"/>
                <a:tabLst>
                  <a:tab pos="449263" algn="l"/>
                  <a:tab pos="898525" algn="l"/>
                  <a:tab pos="1347788" algn="l"/>
                  <a:tab pos="1797050" algn="l"/>
                </a:tabLst>
              </a:pPr>
              <a:r>
                <a:rPr lang="de-DE" b="1" smtClean="0">
                  <a:solidFill>
                    <a:schemeClr val="accent1"/>
                  </a:solidFill>
                  <a:latin typeface="Calibri" pitchFamily="34" charset="0"/>
                </a:rPr>
                <a:t>Regionale Klimamodelle</a:t>
              </a:r>
              <a:endParaRPr lang="en-US" b="1">
                <a:solidFill>
                  <a:schemeClr val="accent1"/>
                </a:solidFill>
                <a:latin typeface="Calibri" pitchFamily="34" charset="0"/>
              </a:endParaRPr>
            </a:p>
          </p:txBody>
        </p:sp>
      </p:grpSp>
      <p:grpSp>
        <p:nvGrpSpPr>
          <p:cNvPr id="5" name="Gruppieren 4"/>
          <p:cNvGrpSpPr/>
          <p:nvPr/>
        </p:nvGrpSpPr>
        <p:grpSpPr>
          <a:xfrm>
            <a:off x="224961" y="2138055"/>
            <a:ext cx="10426190" cy="5176728"/>
            <a:chOff x="177094" y="2027188"/>
            <a:chExt cx="10426190" cy="5176728"/>
          </a:xfrm>
        </p:grpSpPr>
        <p:grpSp>
          <p:nvGrpSpPr>
            <p:cNvPr id="4" name="Gruppieren 3"/>
            <p:cNvGrpSpPr/>
            <p:nvPr/>
          </p:nvGrpSpPr>
          <p:grpSpPr>
            <a:xfrm>
              <a:off x="177094" y="2027188"/>
              <a:ext cx="5605780" cy="5013171"/>
              <a:chOff x="177094" y="2027188"/>
              <a:chExt cx="5605780" cy="5013171"/>
            </a:xfrm>
          </p:grpSpPr>
          <p:pic>
            <p:nvPicPr>
              <p:cNvPr id="8" name="Picture 19" descr="Temp_Sweden_North_2071-2100_A1B"/>
              <p:cNvPicPr/>
              <p:nvPr/>
            </p:nvPicPr>
            <p:blipFill>
              <a:blip r:embed="rId3">
                <a:extLst>
                  <a:ext uri="{28A0092B-C50C-407E-A947-70E740481C1C}">
                    <a14:useLocalDpi xmlns:a14="http://schemas.microsoft.com/office/drawing/2010/main" val="0"/>
                  </a:ext>
                </a:extLst>
              </a:blip>
              <a:srcRect l="4311" t="5252" r="8597" b="-1006"/>
              <a:stretch>
                <a:fillRect/>
              </a:stretch>
            </p:blipFill>
            <p:spPr bwMode="auto">
              <a:xfrm>
                <a:off x="177094" y="2412479"/>
                <a:ext cx="5605780" cy="4627880"/>
              </a:xfrm>
              <a:prstGeom prst="rect">
                <a:avLst/>
              </a:prstGeom>
              <a:noFill/>
              <a:ln>
                <a:noFill/>
              </a:ln>
            </p:spPr>
          </p:pic>
          <p:sp>
            <p:nvSpPr>
              <p:cNvPr id="10" name="Rectangle 5"/>
              <p:cNvSpPr>
                <a:spLocks noChangeArrowheads="1"/>
              </p:cNvSpPr>
              <p:nvPr/>
            </p:nvSpPr>
            <p:spPr bwMode="gray">
              <a:xfrm>
                <a:off x="660850" y="2027188"/>
                <a:ext cx="2690081" cy="3960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algn="l" defTabSz="1042988">
                  <a:buFont typeface="Wingdings 3" pitchFamily="18" charset="2"/>
                  <a:buChar char="Ò"/>
                  <a:tabLst>
                    <a:tab pos="449263" algn="l"/>
                    <a:tab pos="898525" algn="l"/>
                    <a:tab pos="1347788" algn="l"/>
                    <a:tab pos="1797050" algn="l"/>
                  </a:tabLst>
                </a:pPr>
                <a:r>
                  <a:rPr lang="de-DE" b="1" smtClean="0">
                    <a:solidFill>
                      <a:schemeClr val="accent1"/>
                    </a:solidFill>
                    <a:latin typeface="Calibri" pitchFamily="34" charset="0"/>
                  </a:rPr>
                  <a:t>Globale Klimamodelle</a:t>
                </a:r>
                <a:endParaRPr lang="en-US" b="1">
                  <a:solidFill>
                    <a:schemeClr val="accent1"/>
                  </a:solidFill>
                  <a:latin typeface="Calibri" pitchFamily="34" charset="0"/>
                </a:endParaRPr>
              </a:p>
            </p:txBody>
          </p:sp>
        </p:grpSp>
        <p:sp>
          <p:nvSpPr>
            <p:cNvPr id="2" name="Rechteck 1"/>
            <p:cNvSpPr/>
            <p:nvPr/>
          </p:nvSpPr>
          <p:spPr>
            <a:xfrm>
              <a:off x="4338588" y="6372919"/>
              <a:ext cx="6264696" cy="830997"/>
            </a:xfrm>
            <a:prstGeom prst="rect">
              <a:avLst/>
            </a:prstGeom>
          </p:spPr>
          <p:txBody>
            <a:bodyPr wrap="square">
              <a:spAutoFit/>
            </a:bodyPr>
            <a:lstStyle/>
            <a:p>
              <a:pPr algn="l"/>
              <a:r>
                <a:rPr lang="en-US" sz="1000"/>
                <a:t>Projected temperature change in northern Sweden. </a:t>
              </a:r>
              <a:r>
                <a:rPr lang="en-US" sz="1000" smtClean="0"/>
                <a:t>Left panel</a:t>
              </a:r>
              <a:r>
                <a:rPr lang="en-US" sz="1000"/>
                <a:t>: as calculated in 23 CMIP3 AOGCM-simulations under the SRES A1B scenario (Lind and Kjellström, 2008). 30-year averages of monthly mean data have been compared between 1961-1990 and 2071-2100. </a:t>
              </a:r>
              <a:r>
                <a:rPr lang="en-US" sz="1000" smtClean="0"/>
                <a:t>Right panel</a:t>
              </a:r>
              <a:r>
                <a:rPr lang="en-US" sz="1000"/>
                <a:t>: Same quantity for 13 regional models from the ENSEMBLES project. The thick black lines are averages of the individual model results.</a:t>
              </a:r>
              <a:endParaRPr lang="de-DE" sz="1000"/>
            </a:p>
          </p:txBody>
        </p:sp>
      </p:grpSp>
      <p:sp>
        <p:nvSpPr>
          <p:cNvPr id="13" name="Text Box 25"/>
          <p:cNvSpPr txBox="1">
            <a:spLocks noChangeArrowheads="1"/>
          </p:cNvSpPr>
          <p:nvPr/>
        </p:nvSpPr>
        <p:spPr bwMode="auto">
          <a:xfrm>
            <a:off x="433462" y="1303723"/>
            <a:ext cx="100091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cs typeface="Arial" charset="0"/>
              </a:defRPr>
            </a:lvl1pPr>
            <a:lvl2pPr marL="800100" indent="-342900" algn="l">
              <a:defRPr>
                <a:solidFill>
                  <a:schemeClr val="tx1"/>
                </a:solidFill>
                <a:latin typeface="Arial" charset="0"/>
                <a:cs typeface="Arial" charset="0"/>
              </a:defRPr>
            </a:lvl2pPr>
            <a:lvl3pPr marL="1311275" indent="-342900" algn="l">
              <a:defRPr>
                <a:solidFill>
                  <a:schemeClr val="tx1"/>
                </a:solidFill>
                <a:latin typeface="Arial" charset="0"/>
                <a:cs typeface="Arial" charset="0"/>
              </a:defRPr>
            </a:lvl3pPr>
            <a:lvl4pPr marL="1833563" indent="-342900" algn="l">
              <a:defRPr>
                <a:solidFill>
                  <a:schemeClr val="tx1"/>
                </a:solidFill>
                <a:latin typeface="Arial" charset="0"/>
                <a:cs typeface="Arial" charset="0"/>
              </a:defRPr>
            </a:lvl4pPr>
            <a:lvl5pPr marL="2355850" indent="-342900" algn="l">
              <a:defRPr>
                <a:solidFill>
                  <a:schemeClr val="tx1"/>
                </a:solidFill>
                <a:latin typeface="Arial" charset="0"/>
                <a:cs typeface="Arial" charset="0"/>
              </a:defRPr>
            </a:lvl5pPr>
            <a:lvl6pPr marL="2813050" indent="-342900" fontAlgn="base">
              <a:spcBef>
                <a:spcPct val="0"/>
              </a:spcBef>
              <a:spcAft>
                <a:spcPct val="0"/>
              </a:spcAft>
              <a:defRPr>
                <a:solidFill>
                  <a:schemeClr val="tx1"/>
                </a:solidFill>
                <a:latin typeface="Arial" charset="0"/>
                <a:cs typeface="Arial" charset="0"/>
              </a:defRPr>
            </a:lvl6pPr>
            <a:lvl7pPr marL="3270250" indent="-342900" fontAlgn="base">
              <a:spcBef>
                <a:spcPct val="0"/>
              </a:spcBef>
              <a:spcAft>
                <a:spcPct val="0"/>
              </a:spcAft>
              <a:defRPr>
                <a:solidFill>
                  <a:schemeClr val="tx1"/>
                </a:solidFill>
                <a:latin typeface="Arial" charset="0"/>
                <a:cs typeface="Arial" charset="0"/>
              </a:defRPr>
            </a:lvl7pPr>
            <a:lvl8pPr marL="3727450" indent="-342900" fontAlgn="base">
              <a:spcBef>
                <a:spcPct val="0"/>
              </a:spcBef>
              <a:spcAft>
                <a:spcPct val="0"/>
              </a:spcAft>
              <a:defRPr>
                <a:solidFill>
                  <a:schemeClr val="tx1"/>
                </a:solidFill>
                <a:latin typeface="Arial" charset="0"/>
                <a:cs typeface="Arial" charset="0"/>
              </a:defRPr>
            </a:lvl8pPr>
            <a:lvl9pPr marL="4184650" indent="-342900"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sz="2000" b="1" smtClean="0">
                <a:latin typeface="Calibri" pitchFamily="34" charset="0"/>
              </a:rPr>
              <a:t>Globale und regionale Klimamodelle</a:t>
            </a:r>
            <a:br>
              <a:rPr lang="de-DE" sz="2000" b="1" smtClean="0">
                <a:latin typeface="Calibri" pitchFamily="34" charset="0"/>
              </a:rPr>
            </a:br>
            <a:r>
              <a:rPr lang="de-DE" sz="2000" b="1" smtClean="0">
                <a:latin typeface="Calibri" pitchFamily="34" charset="0"/>
              </a:rPr>
              <a:t>„Ensembles“</a:t>
            </a:r>
            <a:endParaRPr lang="de-DE" sz="2000">
              <a:latin typeface="Calibri" pitchFamily="34" charset="0"/>
            </a:endParaRPr>
          </a:p>
        </p:txBody>
      </p:sp>
      <p:grpSp>
        <p:nvGrpSpPr>
          <p:cNvPr id="14" name="Gruppieren 13"/>
          <p:cNvGrpSpPr/>
          <p:nvPr/>
        </p:nvGrpSpPr>
        <p:grpSpPr>
          <a:xfrm>
            <a:off x="6570836" y="242741"/>
            <a:ext cx="554037" cy="792162"/>
            <a:chOff x="5562724" y="283528"/>
            <a:chExt cx="554037" cy="792162"/>
          </a:xfrm>
        </p:grpSpPr>
        <p:pic>
          <p:nvPicPr>
            <p:cNvPr id="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17" name="Grafi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2676449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gray">
          <a:xfrm>
            <a:off x="377825" y="280194"/>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Projected changes until 2100…</a:t>
            </a:r>
            <a:endParaRPr lang="de-DE" sz="2000" b="1">
              <a:solidFill>
                <a:srgbClr val="000000"/>
              </a:solidFill>
            </a:endParaRPr>
          </a:p>
        </p:txBody>
      </p:sp>
      <p:sp>
        <p:nvSpPr>
          <p:cNvPr id="183315" name="Rectangle 19"/>
          <p:cNvSpPr>
            <a:spLocks noChangeArrowheads="1"/>
          </p:cNvSpPr>
          <p:nvPr/>
        </p:nvSpPr>
        <p:spPr bwMode="auto">
          <a:xfrm>
            <a:off x="3861680" y="413736"/>
            <a:ext cx="1902180"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ctr" defTabSz="1042988"/>
            <a:r>
              <a:rPr lang="de-DE" sz="2000" b="1" smtClean="0">
                <a:solidFill>
                  <a:schemeClr val="accent1"/>
                </a:solidFill>
              </a:rPr>
              <a:t>Air temperature</a:t>
            </a:r>
            <a:endParaRPr lang="de-DE" sz="2000" b="1">
              <a:solidFill>
                <a:schemeClr val="accent1"/>
              </a:solidFill>
            </a:endParaRPr>
          </a:p>
        </p:txBody>
      </p:sp>
      <p:sp>
        <p:nvSpPr>
          <p:cNvPr id="183320" name="Rectangle 24"/>
          <p:cNvSpPr>
            <a:spLocks noChangeArrowheads="1"/>
          </p:cNvSpPr>
          <p:nvPr/>
        </p:nvSpPr>
        <p:spPr bwMode="auto">
          <a:xfrm>
            <a:off x="8646561" y="1747035"/>
            <a:ext cx="1727052" cy="11101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defTabSz="1042988">
              <a:lnSpc>
                <a:spcPct val="110000"/>
              </a:lnSpc>
              <a:buFontTx/>
              <a:buNone/>
            </a:pPr>
            <a:r>
              <a:rPr lang="en-US" sz="1200" b="1">
                <a:solidFill>
                  <a:srgbClr val="000000"/>
                </a:solidFill>
              </a:rPr>
              <a:t>13 RCM simulations from the ENSEMBLES project change between 1961-1990 and 2070-2099</a:t>
            </a:r>
          </a:p>
        </p:txBody>
      </p:sp>
      <p:sp>
        <p:nvSpPr>
          <p:cNvPr id="183321" name="Rectangle 25"/>
          <p:cNvSpPr>
            <a:spLocks noChangeArrowheads="1"/>
          </p:cNvSpPr>
          <p:nvPr/>
        </p:nvSpPr>
        <p:spPr bwMode="auto">
          <a:xfrm>
            <a:off x="8646561" y="3020223"/>
            <a:ext cx="2093321" cy="37878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marL="271463" indent="-271463" defTabSz="1042988">
              <a:buFont typeface="Wingdings 3" pitchFamily="18" charset="2"/>
              <a:buChar char="Ò"/>
            </a:pPr>
            <a:r>
              <a:rPr lang="de-DE" sz="2000" b="1" smtClean="0">
                <a:solidFill>
                  <a:srgbClr val="00A2E0"/>
                </a:solidFill>
              </a:rPr>
              <a:t>Overall warming expected</a:t>
            </a:r>
            <a:br>
              <a:rPr lang="de-DE" sz="2000" b="1" smtClean="0">
                <a:solidFill>
                  <a:srgbClr val="00A2E0"/>
                </a:solidFill>
              </a:rPr>
            </a:br>
            <a:r>
              <a:rPr lang="de-DE" sz="2000" b="1" smtClean="0">
                <a:solidFill>
                  <a:srgbClr val="00A2E0"/>
                </a:solidFill>
              </a:rPr>
              <a:t>(4-8°C in Winter;</a:t>
            </a:r>
            <a:br>
              <a:rPr lang="de-DE" sz="2000" b="1" smtClean="0">
                <a:solidFill>
                  <a:srgbClr val="00A2E0"/>
                </a:solidFill>
              </a:rPr>
            </a:br>
            <a:r>
              <a:rPr lang="de-DE" sz="2000" b="1" smtClean="0">
                <a:solidFill>
                  <a:srgbClr val="00A2E0"/>
                </a:solidFill>
              </a:rPr>
              <a:t>1.5-4°C in Summer)</a:t>
            </a:r>
          </a:p>
          <a:p>
            <a:pPr marL="271463" indent="-271463" defTabSz="1042988">
              <a:buFont typeface="Wingdings 3" pitchFamily="18" charset="2"/>
              <a:buChar char="Ò"/>
            </a:pPr>
            <a:endParaRPr lang="de-DE" sz="2000" b="1">
              <a:solidFill>
                <a:srgbClr val="00A2E0"/>
              </a:solidFill>
            </a:endParaRPr>
          </a:p>
          <a:p>
            <a:pPr marL="271463" indent="-271463" defTabSz="1042988">
              <a:buFont typeface="Wingdings 3" pitchFamily="18" charset="2"/>
              <a:buChar char="Ò"/>
            </a:pPr>
            <a:r>
              <a:rPr lang="de-DE" sz="2000" b="1" smtClean="0">
                <a:solidFill>
                  <a:srgbClr val="00A2E0"/>
                </a:solidFill>
              </a:rPr>
              <a:t>Strongest in the North</a:t>
            </a:r>
            <a:endParaRPr lang="de-DE" sz="2000" b="1">
              <a:solidFill>
                <a:srgbClr val="00A2E0"/>
              </a:solidFill>
            </a:endParaRPr>
          </a:p>
        </p:txBody>
      </p:sp>
      <p:grpSp>
        <p:nvGrpSpPr>
          <p:cNvPr id="2" name="Gruppieren 1"/>
          <p:cNvGrpSpPr/>
          <p:nvPr/>
        </p:nvGrpSpPr>
        <p:grpSpPr>
          <a:xfrm>
            <a:off x="51938" y="1325371"/>
            <a:ext cx="8507059" cy="2837054"/>
            <a:chOff x="51938" y="1325371"/>
            <a:chExt cx="8507059" cy="2837054"/>
          </a:xfrm>
        </p:grpSpPr>
        <p:pic>
          <p:nvPicPr>
            <p:cNvPr id="183307" name="Picture 6" descr="ts50"/>
            <p:cNvPicPr>
              <a:picLocks noChangeAspect="1" noChangeArrowheads="1"/>
            </p:cNvPicPr>
            <p:nvPr/>
          </p:nvPicPr>
          <p:blipFill>
            <a:blip r:embed="rId2">
              <a:extLst>
                <a:ext uri="{28A0092B-C50C-407E-A947-70E740481C1C}">
                  <a14:useLocalDpi xmlns:a14="http://schemas.microsoft.com/office/drawing/2010/main" val="0"/>
                </a:ext>
              </a:extLst>
            </a:blip>
            <a:srcRect l="5040" t="11084" r="2519" b="3694"/>
            <a:stretch>
              <a:fillRect/>
            </a:stretch>
          </p:blipFill>
          <p:spPr bwMode="auto">
            <a:xfrm>
              <a:off x="4172208" y="1381125"/>
              <a:ext cx="2191475" cy="276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12" name="Rectangle 16"/>
            <p:cNvSpPr>
              <a:spLocks noChangeArrowheads="1"/>
            </p:cNvSpPr>
            <p:nvPr/>
          </p:nvSpPr>
          <p:spPr bwMode="auto">
            <a:xfrm>
              <a:off x="51938" y="3254433"/>
              <a:ext cx="1655763" cy="4047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defTabSz="1042988"/>
              <a:r>
                <a:rPr lang="de-DE" sz="1800" b="1" smtClean="0">
                  <a:solidFill>
                    <a:srgbClr val="FF0000"/>
                  </a:solidFill>
                </a:rPr>
                <a:t>Summer</a:t>
              </a:r>
              <a:endParaRPr lang="de-DE" sz="1800" b="1">
                <a:solidFill>
                  <a:srgbClr val="FF0000"/>
                </a:solidFill>
              </a:endParaRPr>
            </a:p>
          </p:txBody>
        </p:sp>
        <p:pic>
          <p:nvPicPr>
            <p:cNvPr id="183326"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38" y="1747035"/>
              <a:ext cx="1849162" cy="13890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ts05"/>
            <p:cNvPicPr>
              <a:picLocks noChangeAspect="1" noChangeArrowheads="1"/>
            </p:cNvPicPr>
            <p:nvPr/>
          </p:nvPicPr>
          <p:blipFill>
            <a:blip r:embed="rId4" cstate="print">
              <a:extLst>
                <a:ext uri="{28A0092B-C50C-407E-A947-70E740481C1C}">
                  <a14:useLocalDpi xmlns:a14="http://schemas.microsoft.com/office/drawing/2010/main" val="0"/>
                </a:ext>
              </a:extLst>
            </a:blip>
            <a:srcRect l="5040" t="11084" r="2519" b="3694"/>
            <a:stretch>
              <a:fillRect/>
            </a:stretch>
          </p:blipFill>
          <p:spPr bwMode="auto">
            <a:xfrm>
              <a:off x="1981458" y="1325371"/>
              <a:ext cx="2190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ts95"/>
            <p:cNvPicPr>
              <a:picLocks noChangeAspect="1" noChangeArrowheads="1"/>
            </p:cNvPicPr>
            <p:nvPr/>
          </p:nvPicPr>
          <p:blipFill>
            <a:blip r:embed="rId5" cstate="print">
              <a:extLst>
                <a:ext uri="{28A0092B-C50C-407E-A947-70E740481C1C}">
                  <a14:useLocalDpi xmlns:a14="http://schemas.microsoft.com/office/drawing/2010/main" val="0"/>
                </a:ext>
              </a:extLst>
            </a:blip>
            <a:srcRect l="5040" t="10715" r="2519" b="3694"/>
            <a:stretch>
              <a:fillRect/>
            </a:stretch>
          </p:blipFill>
          <p:spPr bwMode="auto">
            <a:xfrm>
              <a:off x="6368247" y="1381125"/>
              <a:ext cx="21907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uppieren 3"/>
          <p:cNvGrpSpPr/>
          <p:nvPr/>
        </p:nvGrpSpPr>
        <p:grpSpPr>
          <a:xfrm>
            <a:off x="38769" y="4162425"/>
            <a:ext cx="8244466" cy="2817787"/>
            <a:chOff x="38769" y="4162425"/>
            <a:chExt cx="8244466" cy="2817787"/>
          </a:xfrm>
        </p:grpSpPr>
        <p:sp>
          <p:nvSpPr>
            <p:cNvPr id="183313" name="Rectangle 17"/>
            <p:cNvSpPr>
              <a:spLocks noChangeArrowheads="1"/>
            </p:cNvSpPr>
            <p:nvPr/>
          </p:nvSpPr>
          <p:spPr bwMode="auto">
            <a:xfrm>
              <a:off x="51939" y="6094166"/>
              <a:ext cx="1655762" cy="422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defTabSz="1042988"/>
              <a:r>
                <a:rPr lang="de-DE" sz="1800" b="1" smtClean="0">
                  <a:solidFill>
                    <a:srgbClr val="003399"/>
                  </a:solidFill>
                </a:rPr>
                <a:t>Winter</a:t>
              </a:r>
              <a:endParaRPr lang="de-DE" sz="1800" b="1">
                <a:solidFill>
                  <a:srgbClr val="003399"/>
                </a:solidFill>
              </a:endParaRPr>
            </a:p>
          </p:txBody>
        </p:sp>
        <p:grpSp>
          <p:nvGrpSpPr>
            <p:cNvPr id="3" name="Gruppieren 2"/>
            <p:cNvGrpSpPr/>
            <p:nvPr/>
          </p:nvGrpSpPr>
          <p:grpSpPr>
            <a:xfrm>
              <a:off x="38769" y="4162425"/>
              <a:ext cx="8244466" cy="2817787"/>
              <a:chOff x="38769" y="4162425"/>
              <a:chExt cx="8244466" cy="2817787"/>
            </a:xfrm>
          </p:grpSpPr>
          <p:pic>
            <p:nvPicPr>
              <p:cNvPr id="183310" name="Picture 7" descr="tw50"/>
              <p:cNvPicPr>
                <a:picLocks noChangeAspect="1" noChangeArrowheads="1"/>
              </p:cNvPicPr>
              <p:nvPr/>
            </p:nvPicPr>
            <p:blipFill>
              <a:blip r:embed="rId6">
                <a:extLst>
                  <a:ext uri="{28A0092B-C50C-407E-A947-70E740481C1C}">
                    <a14:useLocalDpi xmlns:a14="http://schemas.microsoft.com/office/drawing/2010/main" val="0"/>
                  </a:ext>
                </a:extLst>
              </a:blip>
              <a:srcRect l="5040" t="11084" r="14110" b="3694"/>
              <a:stretch>
                <a:fillRect/>
              </a:stretch>
            </p:blipFill>
            <p:spPr bwMode="auto">
              <a:xfrm>
                <a:off x="4206116" y="4162425"/>
                <a:ext cx="1944216" cy="28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69" y="4747043"/>
                <a:ext cx="1849162" cy="12318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tw95"/>
              <p:cNvPicPr>
                <a:picLocks noChangeAspect="1" noChangeArrowheads="1"/>
              </p:cNvPicPr>
              <p:nvPr/>
            </p:nvPicPr>
            <p:blipFill>
              <a:blip r:embed="rId8" cstate="print">
                <a:extLst>
                  <a:ext uri="{28A0092B-C50C-407E-A947-70E740481C1C}">
                    <a14:useLocalDpi xmlns:a14="http://schemas.microsoft.com/office/drawing/2010/main" val="0"/>
                  </a:ext>
                </a:extLst>
              </a:blip>
              <a:srcRect l="5040" t="10715" r="14110" b="3694"/>
              <a:stretch>
                <a:fillRect/>
              </a:stretch>
            </p:blipFill>
            <p:spPr bwMode="auto">
              <a:xfrm>
                <a:off x="6368710" y="4186679"/>
                <a:ext cx="19145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tw05"/>
              <p:cNvPicPr>
                <a:picLocks noChangeAspect="1" noChangeArrowheads="1"/>
              </p:cNvPicPr>
              <p:nvPr/>
            </p:nvPicPr>
            <p:blipFill>
              <a:blip r:embed="rId9" cstate="print">
                <a:extLst>
                  <a:ext uri="{28A0092B-C50C-407E-A947-70E740481C1C}">
                    <a14:useLocalDpi xmlns:a14="http://schemas.microsoft.com/office/drawing/2010/main" val="0"/>
                  </a:ext>
                </a:extLst>
              </a:blip>
              <a:srcRect l="5040" t="11084" r="14110" b="3694"/>
              <a:stretch>
                <a:fillRect/>
              </a:stretch>
            </p:blipFill>
            <p:spPr bwMode="auto">
              <a:xfrm>
                <a:off x="1981458" y="4196204"/>
                <a:ext cx="1905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4" name="Grafik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25"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11</a:t>
            </a:r>
            <a:endParaRPr lang="en-US" sz="1800" b="1">
              <a:solidFill>
                <a:srgbClr val="0098D4"/>
              </a:solidFill>
            </a:endParaRPr>
          </a:p>
        </p:txBody>
      </p:sp>
      <p:pic>
        <p:nvPicPr>
          <p:cNvPr id="26" name="Grafik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4040106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3321"/>
                                        </p:tgtEl>
                                        <p:attrNameLst>
                                          <p:attrName>style.visibility</p:attrName>
                                        </p:attrNameLst>
                                      </p:cBhvr>
                                      <p:to>
                                        <p:strVal val="visible"/>
                                      </p:to>
                                    </p:set>
                                    <p:animEffect transition="in" filter="fade">
                                      <p:cBhvr>
                                        <p:cTn id="12" dur="500"/>
                                        <p:tgtEl>
                                          <p:spTgt spid="18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24" name="Rectangle 28"/>
          <p:cNvSpPr>
            <a:spLocks noChangeArrowheads="1"/>
          </p:cNvSpPr>
          <p:nvPr/>
        </p:nvSpPr>
        <p:spPr bwMode="auto">
          <a:xfrm>
            <a:off x="4172764" y="424472"/>
            <a:ext cx="1655763"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defTabSz="1042988"/>
            <a:r>
              <a:rPr lang="de-DE" sz="2000" b="1" smtClean="0">
                <a:solidFill>
                  <a:schemeClr val="accent1"/>
                </a:solidFill>
              </a:rPr>
              <a:t>Rain</a:t>
            </a:r>
            <a:endParaRPr lang="de-DE" sz="2000" b="1">
              <a:solidFill>
                <a:schemeClr val="accent1"/>
              </a:solidFill>
            </a:endParaRPr>
          </a:p>
        </p:txBody>
      </p:sp>
      <p:sp>
        <p:nvSpPr>
          <p:cNvPr id="183325" name="Rectangle 29"/>
          <p:cNvSpPr>
            <a:spLocks noChangeArrowheads="1"/>
          </p:cNvSpPr>
          <p:nvPr/>
        </p:nvSpPr>
        <p:spPr bwMode="auto">
          <a:xfrm>
            <a:off x="8803084" y="3136091"/>
            <a:ext cx="1678273" cy="30491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marL="271463" indent="-271463" defTabSz="1042988">
              <a:buFont typeface="Wingdings 3" pitchFamily="18" charset="2"/>
              <a:buChar char="Ò"/>
            </a:pPr>
            <a:r>
              <a:rPr lang="de-DE" sz="2000" b="1" smtClean="0">
                <a:solidFill>
                  <a:srgbClr val="00A2E0"/>
                </a:solidFill>
              </a:rPr>
              <a:t>Generally wetter</a:t>
            </a:r>
          </a:p>
          <a:p>
            <a:pPr marL="271463" indent="-271463" defTabSz="1042988">
              <a:buFont typeface="Wingdings 3" pitchFamily="18" charset="2"/>
              <a:buChar char="Ò"/>
            </a:pPr>
            <a:endParaRPr lang="de-DE" sz="2000" b="1">
              <a:solidFill>
                <a:srgbClr val="00A2E0"/>
              </a:solidFill>
            </a:endParaRPr>
          </a:p>
          <a:p>
            <a:pPr marL="271463" indent="-271463" defTabSz="1042988">
              <a:buFont typeface="Wingdings 3" pitchFamily="18" charset="2"/>
              <a:buChar char="Ò"/>
            </a:pPr>
            <a:r>
              <a:rPr lang="de-DE" sz="2000" b="1" smtClean="0">
                <a:solidFill>
                  <a:srgbClr val="00A2E0"/>
                </a:solidFill>
              </a:rPr>
              <a:t>Possibly dryer in summer and in the south</a:t>
            </a:r>
            <a:endParaRPr lang="de-DE" sz="2000" b="1">
              <a:solidFill>
                <a:srgbClr val="00A2E0"/>
              </a:solidFill>
            </a:endParaRPr>
          </a:p>
        </p:txBody>
      </p:sp>
      <p:sp>
        <p:nvSpPr>
          <p:cNvPr id="15" name="Rectangle 24"/>
          <p:cNvSpPr>
            <a:spLocks noChangeArrowheads="1"/>
          </p:cNvSpPr>
          <p:nvPr/>
        </p:nvSpPr>
        <p:spPr bwMode="auto">
          <a:xfrm>
            <a:off x="8614328" y="1676676"/>
            <a:ext cx="1727052" cy="11101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defTabSz="1042988">
              <a:lnSpc>
                <a:spcPct val="110000"/>
              </a:lnSpc>
              <a:buFontTx/>
              <a:buNone/>
            </a:pPr>
            <a:r>
              <a:rPr lang="en-US" sz="1200" b="1">
                <a:solidFill>
                  <a:srgbClr val="000000"/>
                </a:solidFill>
              </a:rPr>
              <a:t>13 RCM simulations from the ENSEMBLES project change between 1961-1990 and 2070-2099</a:t>
            </a:r>
          </a:p>
        </p:txBody>
      </p:sp>
      <p:grpSp>
        <p:nvGrpSpPr>
          <p:cNvPr id="2" name="Gruppieren 1"/>
          <p:cNvGrpSpPr/>
          <p:nvPr/>
        </p:nvGrpSpPr>
        <p:grpSpPr>
          <a:xfrm>
            <a:off x="109178" y="1491024"/>
            <a:ext cx="8464495" cy="2693965"/>
            <a:chOff x="51938" y="1328246"/>
            <a:chExt cx="8464495" cy="2693965"/>
          </a:xfrm>
        </p:grpSpPr>
        <p:pic>
          <p:nvPicPr>
            <p:cNvPr id="183322" name="Picture 6" descr="prs50"/>
            <p:cNvPicPr>
              <a:picLocks noChangeAspect="1" noChangeArrowheads="1"/>
            </p:cNvPicPr>
            <p:nvPr/>
          </p:nvPicPr>
          <p:blipFill>
            <a:blip r:embed="rId2">
              <a:extLst>
                <a:ext uri="{28A0092B-C50C-407E-A947-70E740481C1C}">
                  <a14:useLocalDpi xmlns:a14="http://schemas.microsoft.com/office/drawing/2010/main" val="0"/>
                </a:ext>
              </a:extLst>
            </a:blip>
            <a:srcRect t="11084" r="2519" b="3694"/>
            <a:stretch>
              <a:fillRect/>
            </a:stretch>
          </p:blipFill>
          <p:spPr bwMode="auto">
            <a:xfrm>
              <a:off x="4105793" y="1354260"/>
              <a:ext cx="2202424" cy="263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prs05"/>
            <p:cNvPicPr>
              <a:picLocks noChangeAspect="1" noChangeArrowheads="1"/>
            </p:cNvPicPr>
            <p:nvPr/>
          </p:nvPicPr>
          <p:blipFill>
            <a:blip r:embed="rId3" cstate="print">
              <a:extLst>
                <a:ext uri="{28A0092B-C50C-407E-A947-70E740481C1C}">
                  <a14:useLocalDpi xmlns:a14="http://schemas.microsoft.com/office/drawing/2010/main" val="0"/>
                </a:ext>
              </a:extLst>
            </a:blip>
            <a:srcRect t="11084" r="2519" b="3694"/>
            <a:stretch>
              <a:fillRect/>
            </a:stretch>
          </p:blipFill>
          <p:spPr bwMode="auto">
            <a:xfrm>
              <a:off x="1919641" y="1390781"/>
              <a:ext cx="2195883" cy="263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prs95"/>
            <p:cNvPicPr>
              <a:picLocks noChangeAspect="1" noChangeArrowheads="1"/>
            </p:cNvPicPr>
            <p:nvPr/>
          </p:nvPicPr>
          <p:blipFill>
            <a:blip r:embed="rId4" cstate="print">
              <a:extLst>
                <a:ext uri="{28A0092B-C50C-407E-A947-70E740481C1C}">
                  <a14:useLocalDpi xmlns:a14="http://schemas.microsoft.com/office/drawing/2010/main" val="0"/>
                </a:ext>
              </a:extLst>
            </a:blip>
            <a:srcRect t="11084" r="2519" b="3694"/>
            <a:stretch>
              <a:fillRect/>
            </a:stretch>
          </p:blipFill>
          <p:spPr bwMode="auto">
            <a:xfrm>
              <a:off x="6292160" y="1328246"/>
              <a:ext cx="2224273" cy="266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6"/>
            <p:cNvSpPr>
              <a:spLocks noChangeArrowheads="1"/>
            </p:cNvSpPr>
            <p:nvPr/>
          </p:nvSpPr>
          <p:spPr bwMode="auto">
            <a:xfrm>
              <a:off x="51938" y="3254433"/>
              <a:ext cx="1655763" cy="4047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defTabSz="1042988"/>
              <a:r>
                <a:rPr lang="de-DE" sz="1800" b="1" smtClean="0">
                  <a:solidFill>
                    <a:srgbClr val="FF0000"/>
                  </a:solidFill>
                </a:rPr>
                <a:t>Summer</a:t>
              </a:r>
              <a:endParaRPr lang="de-DE" sz="1800" b="1">
                <a:solidFill>
                  <a:srgbClr val="FF0000"/>
                </a:solidFill>
              </a:endParaRPr>
            </a:p>
          </p:txBody>
        </p:sp>
        <p:pic>
          <p:nvPicPr>
            <p:cNvPr id="22"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38" y="1747035"/>
              <a:ext cx="1849162" cy="13890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uppieren 2"/>
          <p:cNvGrpSpPr/>
          <p:nvPr/>
        </p:nvGrpSpPr>
        <p:grpSpPr>
          <a:xfrm>
            <a:off x="96009" y="4347767"/>
            <a:ext cx="8286831" cy="2762250"/>
            <a:chOff x="38769" y="4184989"/>
            <a:chExt cx="8286831" cy="2762250"/>
          </a:xfrm>
        </p:grpSpPr>
        <p:pic>
          <p:nvPicPr>
            <p:cNvPr id="183323" name="Picture 7" descr="prw50"/>
            <p:cNvPicPr>
              <a:picLocks noChangeAspect="1" noChangeArrowheads="1"/>
            </p:cNvPicPr>
            <p:nvPr/>
          </p:nvPicPr>
          <p:blipFill>
            <a:blip r:embed="rId6">
              <a:extLst>
                <a:ext uri="{28A0092B-C50C-407E-A947-70E740481C1C}">
                  <a14:useLocalDpi xmlns:a14="http://schemas.microsoft.com/office/drawing/2010/main" val="0"/>
                </a:ext>
              </a:extLst>
            </a:blip>
            <a:srcRect l="2016" t="11084" r="14110" b="3694"/>
            <a:stretch>
              <a:fillRect/>
            </a:stretch>
          </p:blipFill>
          <p:spPr bwMode="auto">
            <a:xfrm>
              <a:off x="4215184" y="4184989"/>
              <a:ext cx="198364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prw05"/>
            <p:cNvPicPr>
              <a:picLocks noChangeAspect="1" noChangeArrowheads="1"/>
            </p:cNvPicPr>
            <p:nvPr/>
          </p:nvPicPr>
          <p:blipFill>
            <a:blip r:embed="rId7" cstate="print">
              <a:extLst>
                <a:ext uri="{28A0092B-C50C-407E-A947-70E740481C1C}">
                  <a14:useLocalDpi xmlns:a14="http://schemas.microsoft.com/office/drawing/2010/main" val="0"/>
                </a:ext>
              </a:extLst>
            </a:blip>
            <a:srcRect l="2016" t="11084" r="14110" b="3694"/>
            <a:stretch>
              <a:fillRect/>
            </a:stretch>
          </p:blipFill>
          <p:spPr bwMode="auto">
            <a:xfrm>
              <a:off x="1940145" y="4184989"/>
              <a:ext cx="1966396" cy="272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prw95"/>
            <p:cNvPicPr>
              <a:picLocks noChangeAspect="1" noChangeArrowheads="1"/>
            </p:cNvPicPr>
            <p:nvPr/>
          </p:nvPicPr>
          <p:blipFill>
            <a:blip r:embed="rId8" cstate="print">
              <a:extLst>
                <a:ext uri="{28A0092B-C50C-407E-A947-70E740481C1C}">
                  <a14:useLocalDpi xmlns:a14="http://schemas.microsoft.com/office/drawing/2010/main" val="0"/>
                </a:ext>
              </a:extLst>
            </a:blip>
            <a:srcRect l="2016" t="11084" r="14110" b="3694"/>
            <a:stretch>
              <a:fillRect/>
            </a:stretch>
          </p:blipFill>
          <p:spPr bwMode="auto">
            <a:xfrm>
              <a:off x="6334875" y="4184989"/>
              <a:ext cx="19907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7"/>
            <p:cNvSpPr>
              <a:spLocks noChangeArrowheads="1"/>
            </p:cNvSpPr>
            <p:nvPr/>
          </p:nvSpPr>
          <p:spPr bwMode="auto">
            <a:xfrm>
              <a:off x="51939" y="6094166"/>
              <a:ext cx="1655762" cy="422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defTabSz="1042988"/>
              <a:r>
                <a:rPr lang="de-DE" sz="1800" b="1" smtClean="0">
                  <a:solidFill>
                    <a:srgbClr val="003399"/>
                  </a:solidFill>
                </a:rPr>
                <a:t>Winter</a:t>
              </a:r>
              <a:endParaRPr lang="de-DE" sz="1800" b="1">
                <a:solidFill>
                  <a:srgbClr val="003399"/>
                </a:solidFill>
              </a:endParaRPr>
            </a:p>
          </p:txBody>
        </p:sp>
        <p:pic>
          <p:nvPicPr>
            <p:cNvPr id="23" name="Picture 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69" y="4747043"/>
              <a:ext cx="1849162" cy="12318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 name="Grafik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28" name="Rectangle 2"/>
          <p:cNvSpPr>
            <a:spLocks noChangeArrowheads="1"/>
          </p:cNvSpPr>
          <p:nvPr/>
        </p:nvSpPr>
        <p:spPr bwMode="gray">
          <a:xfrm>
            <a:off x="377825" y="280194"/>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Projected </a:t>
            </a:r>
            <a:r>
              <a:rPr lang="de-DE" sz="2000" b="1">
                <a:solidFill>
                  <a:srgbClr val="000000"/>
                </a:solidFill>
              </a:rPr>
              <a:t>changes until 2100…</a:t>
            </a:r>
          </a:p>
        </p:txBody>
      </p:sp>
      <p:sp>
        <p:nvSpPr>
          <p:cNvPr id="29"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11</a:t>
            </a:r>
            <a:endParaRPr lang="en-US" sz="1800" b="1">
              <a:solidFill>
                <a:srgbClr val="0098D4"/>
              </a:solidFill>
            </a:endParaRPr>
          </a:p>
        </p:txBody>
      </p:sp>
      <p:pic>
        <p:nvPicPr>
          <p:cNvPr id="30" name="Grafik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118581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3325"/>
                                        </p:tgtEl>
                                        <p:attrNameLst>
                                          <p:attrName>style.visibility</p:attrName>
                                        </p:attrNameLst>
                                      </p:cBhvr>
                                      <p:to>
                                        <p:strVal val="visible"/>
                                      </p:to>
                                    </p:set>
                                    <p:animEffect transition="in" filter="fade">
                                      <p:cBhvr>
                                        <p:cTn id="12" dur="500"/>
                                        <p:tgtEl>
                                          <p:spTgt spid="183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24" name="Rectangle 28"/>
          <p:cNvSpPr>
            <a:spLocks noChangeArrowheads="1"/>
          </p:cNvSpPr>
          <p:nvPr/>
        </p:nvSpPr>
        <p:spPr bwMode="auto">
          <a:xfrm>
            <a:off x="4175702" y="444727"/>
            <a:ext cx="1655763"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defTabSz="1042988"/>
            <a:r>
              <a:rPr lang="de-DE" sz="2000" b="1" smtClean="0">
                <a:solidFill>
                  <a:schemeClr val="accent1"/>
                </a:solidFill>
              </a:rPr>
              <a:t>Wind</a:t>
            </a:r>
            <a:endParaRPr lang="de-DE" sz="2000" b="1">
              <a:solidFill>
                <a:schemeClr val="accent1"/>
              </a:solidFill>
            </a:endParaRPr>
          </a:p>
        </p:txBody>
      </p:sp>
      <p:sp>
        <p:nvSpPr>
          <p:cNvPr id="183325" name="Rectangle 29"/>
          <p:cNvSpPr>
            <a:spLocks noChangeArrowheads="1"/>
          </p:cNvSpPr>
          <p:nvPr/>
        </p:nvSpPr>
        <p:spPr bwMode="auto">
          <a:xfrm>
            <a:off x="8803084" y="3808180"/>
            <a:ext cx="1771849" cy="8331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marL="271463" indent="-271463" defTabSz="1042988">
              <a:buFont typeface="Wingdings 3" pitchFamily="18" charset="2"/>
              <a:buChar char="Ò"/>
            </a:pPr>
            <a:r>
              <a:rPr lang="de-DE" sz="2000" b="1" smtClean="0">
                <a:solidFill>
                  <a:srgbClr val="00A2E0"/>
                </a:solidFill>
              </a:rPr>
              <a:t>No clear trend</a:t>
            </a:r>
            <a:endParaRPr lang="de-DE" sz="2000" b="1">
              <a:solidFill>
                <a:srgbClr val="00A2E0"/>
              </a:solidFill>
            </a:endParaRPr>
          </a:p>
        </p:txBody>
      </p:sp>
      <p:sp>
        <p:nvSpPr>
          <p:cNvPr id="15" name="Rectangle 24"/>
          <p:cNvSpPr>
            <a:spLocks noChangeArrowheads="1"/>
          </p:cNvSpPr>
          <p:nvPr/>
        </p:nvSpPr>
        <p:spPr bwMode="auto">
          <a:xfrm>
            <a:off x="8803084" y="1798468"/>
            <a:ext cx="1727052" cy="11101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defTabSz="1042988">
              <a:lnSpc>
                <a:spcPct val="110000"/>
              </a:lnSpc>
              <a:buFontTx/>
              <a:buNone/>
            </a:pPr>
            <a:r>
              <a:rPr lang="en-US" sz="1200" b="1">
                <a:solidFill>
                  <a:srgbClr val="000000"/>
                </a:solidFill>
              </a:rPr>
              <a:t>13 RCM simulations from the ENSEMBLES project change between 1961-1990 and 2070-2099</a:t>
            </a:r>
          </a:p>
        </p:txBody>
      </p:sp>
      <p:grpSp>
        <p:nvGrpSpPr>
          <p:cNvPr id="3" name="Gruppieren 2"/>
          <p:cNvGrpSpPr/>
          <p:nvPr/>
        </p:nvGrpSpPr>
        <p:grpSpPr>
          <a:xfrm>
            <a:off x="38769" y="4355374"/>
            <a:ext cx="8356508" cy="2779867"/>
            <a:chOff x="38769" y="4355374"/>
            <a:chExt cx="8356508" cy="2779867"/>
          </a:xfrm>
        </p:grpSpPr>
        <p:sp>
          <p:nvSpPr>
            <p:cNvPr id="21" name="Rectangle 17"/>
            <p:cNvSpPr>
              <a:spLocks noChangeArrowheads="1"/>
            </p:cNvSpPr>
            <p:nvPr/>
          </p:nvSpPr>
          <p:spPr bwMode="auto">
            <a:xfrm>
              <a:off x="51939" y="6094166"/>
              <a:ext cx="1655762" cy="422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defTabSz="1042988"/>
              <a:r>
                <a:rPr lang="de-DE" sz="1800" b="1" smtClean="0">
                  <a:solidFill>
                    <a:srgbClr val="003399"/>
                  </a:solidFill>
                </a:rPr>
                <a:t>Winter</a:t>
              </a:r>
              <a:endParaRPr lang="de-DE" sz="1800" b="1">
                <a:solidFill>
                  <a:srgbClr val="003399"/>
                </a:solidFill>
              </a:endParaRPr>
            </a:p>
          </p:txBody>
        </p:sp>
        <p:pic>
          <p:nvPicPr>
            <p:cNvPr id="23"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9" y="4747043"/>
              <a:ext cx="1849162" cy="12318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descr="wssw05"/>
            <p:cNvPicPr>
              <a:picLocks noChangeAspect="1" noChangeArrowheads="1"/>
            </p:cNvPicPr>
            <p:nvPr/>
          </p:nvPicPr>
          <p:blipFill>
            <a:blip r:embed="rId3" cstate="print">
              <a:extLst>
                <a:ext uri="{28A0092B-C50C-407E-A947-70E740481C1C}">
                  <a14:useLocalDpi xmlns:a14="http://schemas.microsoft.com/office/drawing/2010/main" val="0"/>
                </a:ext>
              </a:extLst>
            </a:blip>
            <a:srcRect l="2016" t="11084" r="14110" b="3694"/>
            <a:stretch>
              <a:fillRect/>
            </a:stretch>
          </p:blipFill>
          <p:spPr bwMode="auto">
            <a:xfrm>
              <a:off x="1984280" y="4355374"/>
              <a:ext cx="19907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wssw50"/>
            <p:cNvPicPr>
              <a:picLocks noChangeAspect="1" noChangeArrowheads="1"/>
            </p:cNvPicPr>
            <p:nvPr/>
          </p:nvPicPr>
          <p:blipFill>
            <a:blip r:embed="rId4" cstate="print">
              <a:extLst>
                <a:ext uri="{28A0092B-C50C-407E-A947-70E740481C1C}">
                  <a14:useLocalDpi xmlns:a14="http://schemas.microsoft.com/office/drawing/2010/main" val="0"/>
                </a:ext>
              </a:extLst>
            </a:blip>
            <a:srcRect l="2016" t="11084" r="14110" b="3694"/>
            <a:stretch>
              <a:fillRect/>
            </a:stretch>
          </p:blipFill>
          <p:spPr bwMode="auto">
            <a:xfrm>
              <a:off x="4175702" y="4355374"/>
              <a:ext cx="19716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wssw95"/>
            <p:cNvPicPr>
              <a:picLocks noChangeAspect="1" noChangeArrowheads="1"/>
            </p:cNvPicPr>
            <p:nvPr/>
          </p:nvPicPr>
          <p:blipFill>
            <a:blip r:embed="rId5" cstate="print">
              <a:extLst>
                <a:ext uri="{28A0092B-C50C-407E-A947-70E740481C1C}">
                  <a14:useLocalDpi xmlns:a14="http://schemas.microsoft.com/office/drawing/2010/main" val="0"/>
                </a:ext>
              </a:extLst>
            </a:blip>
            <a:srcRect l="2016" t="11084" r="14110" b="3694"/>
            <a:stretch>
              <a:fillRect/>
            </a:stretch>
          </p:blipFill>
          <p:spPr bwMode="auto">
            <a:xfrm>
              <a:off x="6423602" y="4363466"/>
              <a:ext cx="19716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uppieren 1"/>
          <p:cNvGrpSpPr/>
          <p:nvPr/>
        </p:nvGrpSpPr>
        <p:grpSpPr>
          <a:xfrm>
            <a:off x="51938" y="1491374"/>
            <a:ext cx="8598035" cy="2803159"/>
            <a:chOff x="51938" y="1491374"/>
            <a:chExt cx="8598035" cy="2803159"/>
          </a:xfrm>
        </p:grpSpPr>
        <p:sp>
          <p:nvSpPr>
            <p:cNvPr id="20" name="Rectangle 16"/>
            <p:cNvSpPr>
              <a:spLocks noChangeArrowheads="1"/>
            </p:cNvSpPr>
            <p:nvPr/>
          </p:nvSpPr>
          <p:spPr bwMode="auto">
            <a:xfrm>
              <a:off x="51938" y="3254433"/>
              <a:ext cx="1655763" cy="4047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defTabSz="1042988"/>
              <a:r>
                <a:rPr lang="de-DE" sz="1800" b="1" smtClean="0">
                  <a:solidFill>
                    <a:srgbClr val="FF0000"/>
                  </a:solidFill>
                </a:rPr>
                <a:t>Summer</a:t>
              </a:r>
              <a:endParaRPr lang="de-DE" sz="1800" b="1">
                <a:solidFill>
                  <a:srgbClr val="FF0000"/>
                </a:solidFill>
              </a:endParaRPr>
            </a:p>
          </p:txBody>
        </p:sp>
        <p:pic>
          <p:nvPicPr>
            <p:cNvPr id="22"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38" y="1747035"/>
              <a:ext cx="1849162" cy="13890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wsss05"/>
            <p:cNvPicPr>
              <a:picLocks noChangeAspect="1" noChangeArrowheads="1"/>
            </p:cNvPicPr>
            <p:nvPr/>
          </p:nvPicPr>
          <p:blipFill>
            <a:blip r:embed="rId7" cstate="print">
              <a:extLst>
                <a:ext uri="{28A0092B-C50C-407E-A947-70E740481C1C}">
                  <a14:useLocalDpi xmlns:a14="http://schemas.microsoft.com/office/drawing/2010/main" val="0"/>
                </a:ext>
              </a:extLst>
            </a:blip>
            <a:srcRect l="2016" t="11084" r="2519" b="3694"/>
            <a:stretch>
              <a:fillRect/>
            </a:stretch>
          </p:blipFill>
          <p:spPr bwMode="auto">
            <a:xfrm>
              <a:off x="1927802" y="1495627"/>
              <a:ext cx="22479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wsss50"/>
            <p:cNvPicPr>
              <a:picLocks noChangeAspect="1" noChangeArrowheads="1"/>
            </p:cNvPicPr>
            <p:nvPr/>
          </p:nvPicPr>
          <p:blipFill>
            <a:blip r:embed="rId8" cstate="print">
              <a:extLst>
                <a:ext uri="{28A0092B-C50C-407E-A947-70E740481C1C}">
                  <a14:useLocalDpi xmlns:a14="http://schemas.microsoft.com/office/drawing/2010/main" val="0"/>
                </a:ext>
              </a:extLst>
            </a:blip>
            <a:srcRect l="2016" t="11084" r="2519" b="3694"/>
            <a:stretch>
              <a:fillRect/>
            </a:stretch>
          </p:blipFill>
          <p:spPr bwMode="auto">
            <a:xfrm>
              <a:off x="4175702" y="1522758"/>
              <a:ext cx="22479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wsss95"/>
            <p:cNvPicPr>
              <a:picLocks noChangeAspect="1" noChangeArrowheads="1"/>
            </p:cNvPicPr>
            <p:nvPr/>
          </p:nvPicPr>
          <p:blipFill>
            <a:blip r:embed="rId9" cstate="print">
              <a:extLst>
                <a:ext uri="{28A0092B-C50C-407E-A947-70E740481C1C}">
                  <a14:useLocalDpi xmlns:a14="http://schemas.microsoft.com/office/drawing/2010/main" val="0"/>
                </a:ext>
              </a:extLst>
            </a:blip>
            <a:srcRect l="2016" t="11084" r="2519" b="3694"/>
            <a:stretch>
              <a:fillRect/>
            </a:stretch>
          </p:blipFill>
          <p:spPr bwMode="auto">
            <a:xfrm>
              <a:off x="6383023" y="1491374"/>
              <a:ext cx="2266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Grafik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28" name="Rectangle 2"/>
          <p:cNvSpPr>
            <a:spLocks noChangeArrowheads="1"/>
          </p:cNvSpPr>
          <p:nvPr/>
        </p:nvSpPr>
        <p:spPr bwMode="gray">
          <a:xfrm>
            <a:off x="377825" y="280194"/>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Projected </a:t>
            </a:r>
            <a:r>
              <a:rPr lang="de-DE" sz="2000" b="1">
                <a:solidFill>
                  <a:srgbClr val="000000"/>
                </a:solidFill>
              </a:rPr>
              <a:t>changes until 2100…</a:t>
            </a:r>
          </a:p>
        </p:txBody>
      </p:sp>
      <p:sp>
        <p:nvSpPr>
          <p:cNvPr id="29"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11</a:t>
            </a:r>
            <a:endParaRPr lang="en-US" sz="1800" b="1">
              <a:solidFill>
                <a:srgbClr val="0098D4"/>
              </a:solidFill>
            </a:endParaRPr>
          </a:p>
        </p:txBody>
      </p:sp>
      <p:pic>
        <p:nvPicPr>
          <p:cNvPr id="30" name="Grafik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27167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3325"/>
                                        </p:tgtEl>
                                        <p:attrNameLst>
                                          <p:attrName>style.visibility</p:attrName>
                                        </p:attrNameLst>
                                      </p:cBhvr>
                                      <p:to>
                                        <p:strVal val="visible"/>
                                      </p:to>
                                    </p:set>
                                    <p:animEffect transition="in" filter="fade">
                                      <p:cBhvr>
                                        <p:cTn id="12" dur="500"/>
                                        <p:tgtEl>
                                          <p:spTgt spid="183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5"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78148" y="252239"/>
            <a:ext cx="4703763" cy="560388"/>
          </a:xfrm>
        </p:spPr>
        <p:txBody>
          <a:bodyPr/>
          <a:lstStyle/>
          <a:p>
            <a:r>
              <a:rPr lang="en-US" sz="2000" b="1" smtClean="0">
                <a:latin typeface="Calibri" pitchFamily="34" charset="0"/>
              </a:rPr>
              <a:t>Wetter und Klima</a:t>
            </a:r>
            <a:endParaRPr lang="de-DE" sz="2000" b="1">
              <a:latin typeface="Calibri" pitchFamily="34" charset="0"/>
            </a:endParaRPr>
          </a:p>
        </p:txBody>
      </p:sp>
      <p:sp>
        <p:nvSpPr>
          <p:cNvPr id="11" name="Rectangle 3"/>
          <p:cNvSpPr txBox="1">
            <a:spLocks noChangeArrowheads="1"/>
          </p:cNvSpPr>
          <p:nvPr/>
        </p:nvSpPr>
        <p:spPr bwMode="gray">
          <a:xfrm>
            <a:off x="378148" y="1476375"/>
            <a:ext cx="10153128"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1042988" rtl="0" fontAlgn="base">
              <a:lnSpc>
                <a:spcPct val="120000"/>
              </a:lnSpc>
              <a:spcBef>
                <a:spcPct val="0"/>
              </a:spcBef>
              <a:spcAft>
                <a:spcPct val="0"/>
              </a:spcAft>
              <a:tabLst>
                <a:tab pos="449263" algn="l"/>
                <a:tab pos="898525" algn="l"/>
                <a:tab pos="1347788" algn="l"/>
                <a:tab pos="1797050" algn="l"/>
              </a:tabLst>
              <a:defRPr sz="1600">
                <a:solidFill>
                  <a:schemeClr val="tx1"/>
                </a:solidFill>
                <a:latin typeface="+mn-lt"/>
                <a:ea typeface="+mn-ea"/>
                <a:cs typeface="+mn-cs"/>
              </a:defRPr>
            </a:lvl1pPr>
            <a:lvl2pPr marL="446088" indent="-444500"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2pPr>
            <a:lvl3pPr marL="895350"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3pPr>
            <a:lvl4pPr marL="1344613"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4pPr>
            <a:lvl5pPr marL="17938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5pPr>
            <a:lvl6pPr marL="22510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6pPr>
            <a:lvl7pPr marL="27082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7pPr>
            <a:lvl8pPr marL="31654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8pPr>
            <a:lvl9pPr marL="3622675" indent="-447675" algn="l" defTabSz="1042988" rtl="0" fontAlgn="base">
              <a:lnSpc>
                <a:spcPct val="120000"/>
              </a:lnSpc>
              <a:spcBef>
                <a:spcPct val="0"/>
              </a:spcBef>
              <a:spcAft>
                <a:spcPct val="0"/>
              </a:spcAft>
              <a:buFont typeface="Wingdings 3" pitchFamily="18" charset="2"/>
              <a:buChar char="Ò"/>
              <a:tabLst>
                <a:tab pos="449263" algn="l"/>
                <a:tab pos="898525" algn="l"/>
                <a:tab pos="1347788" algn="l"/>
                <a:tab pos="1797050" algn="l"/>
              </a:tabLst>
              <a:defRPr sz="1600">
                <a:solidFill>
                  <a:schemeClr val="tx1"/>
                </a:solidFill>
                <a:latin typeface="+mn-lt"/>
                <a:cs typeface="+mn-cs"/>
              </a:defRPr>
            </a:lvl9pPr>
          </a:lstStyle>
          <a:p>
            <a:pPr lvl="1">
              <a:lnSpc>
                <a:spcPct val="100000"/>
              </a:lnSpc>
            </a:pPr>
            <a:r>
              <a:rPr lang="de-DE" sz="2000" b="1" kern="0" smtClean="0">
                <a:solidFill>
                  <a:schemeClr val="accent1"/>
                </a:solidFill>
                <a:latin typeface="Calibri" pitchFamily="34" charset="0"/>
              </a:rPr>
              <a:t>Klima = Über lange Zeiträume beobachtetes Wetter (Statistik des Wetter), mind. 30 Jahre</a:t>
            </a:r>
            <a:endParaRPr lang="de-DE" sz="2000" b="1" kern="0">
              <a:solidFill>
                <a:schemeClr val="accent1"/>
              </a:solidFill>
              <a:latin typeface="Calibri" pitchFamily="34" charset="0"/>
            </a:endParaRP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4" name="Grafik 3"/>
          <p:cNvPicPr>
            <a:picLocks noChangeAspect="1"/>
          </p:cNvPicPr>
          <p:nvPr/>
        </p:nvPicPr>
        <p:blipFill>
          <a:blip r:embed="rId3"/>
          <a:stretch>
            <a:fillRect/>
          </a:stretch>
        </p:blipFill>
        <p:spPr>
          <a:xfrm>
            <a:off x="594172" y="2079828"/>
            <a:ext cx="5270771" cy="3486329"/>
          </a:xfrm>
          <a:prstGeom prst="rect">
            <a:avLst/>
          </a:prstGeom>
        </p:spPr>
      </p:pic>
      <p:pic>
        <p:nvPicPr>
          <p:cNvPr id="5" name="Grafik 4"/>
          <p:cNvPicPr>
            <a:picLocks noChangeAspect="1"/>
          </p:cNvPicPr>
          <p:nvPr/>
        </p:nvPicPr>
        <p:blipFill>
          <a:blip r:embed="rId4"/>
          <a:stretch>
            <a:fillRect/>
          </a:stretch>
        </p:blipFill>
        <p:spPr>
          <a:xfrm>
            <a:off x="4914652" y="3564607"/>
            <a:ext cx="5423179" cy="3530781"/>
          </a:xfrm>
          <a:prstGeom prst="rect">
            <a:avLst/>
          </a:prstGeom>
        </p:spPr>
      </p:pic>
    </p:spTree>
    <p:extLst>
      <p:ext uri="{BB962C8B-B14F-4D97-AF65-F5344CB8AC3E}">
        <p14:creationId xmlns:p14="http://schemas.microsoft.com/office/powerpoint/2010/main" val="3195059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2" name="Text Box 6"/>
          <p:cNvSpPr txBox="1">
            <a:spLocks noChangeArrowheads="1"/>
          </p:cNvSpPr>
          <p:nvPr/>
        </p:nvSpPr>
        <p:spPr bwMode="auto">
          <a:xfrm>
            <a:off x="3911228" y="529848"/>
            <a:ext cx="295232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cs typeface="Arial" charset="0"/>
              </a:defRPr>
            </a:lvl1pPr>
            <a:lvl2pPr marL="800100" indent="-342900" algn="l">
              <a:defRPr>
                <a:solidFill>
                  <a:schemeClr val="tx1"/>
                </a:solidFill>
                <a:latin typeface="Arial" charset="0"/>
                <a:cs typeface="Arial" charset="0"/>
              </a:defRPr>
            </a:lvl2pPr>
            <a:lvl3pPr marL="1311275" indent="-342900" algn="l">
              <a:defRPr>
                <a:solidFill>
                  <a:schemeClr val="tx1"/>
                </a:solidFill>
                <a:latin typeface="Arial" charset="0"/>
                <a:cs typeface="Arial" charset="0"/>
              </a:defRPr>
            </a:lvl3pPr>
            <a:lvl4pPr marL="1833563" indent="-342900" algn="l">
              <a:defRPr>
                <a:solidFill>
                  <a:schemeClr val="tx1"/>
                </a:solidFill>
                <a:latin typeface="Arial" charset="0"/>
                <a:cs typeface="Arial" charset="0"/>
              </a:defRPr>
            </a:lvl4pPr>
            <a:lvl5pPr marL="2355850" indent="-342900" algn="l">
              <a:defRPr>
                <a:solidFill>
                  <a:schemeClr val="tx1"/>
                </a:solidFill>
                <a:latin typeface="Arial" charset="0"/>
                <a:cs typeface="Arial" charset="0"/>
              </a:defRPr>
            </a:lvl5pPr>
            <a:lvl6pPr marL="2813050" indent="-342900" fontAlgn="base">
              <a:spcBef>
                <a:spcPct val="0"/>
              </a:spcBef>
              <a:spcAft>
                <a:spcPct val="0"/>
              </a:spcAft>
              <a:defRPr>
                <a:solidFill>
                  <a:schemeClr val="tx1"/>
                </a:solidFill>
                <a:latin typeface="Arial" charset="0"/>
                <a:cs typeface="Arial" charset="0"/>
              </a:defRPr>
            </a:lvl6pPr>
            <a:lvl7pPr marL="3270250" indent="-342900" fontAlgn="base">
              <a:spcBef>
                <a:spcPct val="0"/>
              </a:spcBef>
              <a:spcAft>
                <a:spcPct val="0"/>
              </a:spcAft>
              <a:defRPr>
                <a:solidFill>
                  <a:schemeClr val="tx1"/>
                </a:solidFill>
                <a:latin typeface="Arial" charset="0"/>
                <a:cs typeface="Arial" charset="0"/>
              </a:defRPr>
            </a:lvl7pPr>
            <a:lvl8pPr marL="3727450" indent="-342900" fontAlgn="base">
              <a:spcBef>
                <a:spcPct val="0"/>
              </a:spcBef>
              <a:spcAft>
                <a:spcPct val="0"/>
              </a:spcAft>
              <a:defRPr>
                <a:solidFill>
                  <a:schemeClr val="tx1"/>
                </a:solidFill>
                <a:latin typeface="Arial" charset="0"/>
                <a:cs typeface="Arial" charset="0"/>
              </a:defRPr>
            </a:lvl8pPr>
            <a:lvl9pPr marL="4184650" indent="-342900"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b="1" smtClean="0">
                <a:solidFill>
                  <a:schemeClr val="accent1"/>
                </a:solidFill>
              </a:rPr>
              <a:t>Runoff</a:t>
            </a:r>
            <a:endParaRPr lang="de-DE" b="1">
              <a:solidFill>
                <a:schemeClr val="accent1"/>
              </a:solidFill>
            </a:endParaRPr>
          </a:p>
        </p:txBody>
      </p:sp>
      <p:sp>
        <p:nvSpPr>
          <p:cNvPr id="116743" name="Rectangle 7"/>
          <p:cNvSpPr>
            <a:spLocks noChangeArrowheads="1"/>
          </p:cNvSpPr>
          <p:nvPr/>
        </p:nvSpPr>
        <p:spPr bwMode="gray">
          <a:xfrm>
            <a:off x="8515350" y="3421063"/>
            <a:ext cx="2178050" cy="3168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defTabSz="1042988">
              <a:buFont typeface="Wingdings 3" pitchFamily="18" charset="2"/>
              <a:buChar char="Ò"/>
              <a:tabLst>
                <a:tab pos="449263" algn="l"/>
                <a:tab pos="898525" algn="l"/>
                <a:tab pos="1347788" algn="l"/>
                <a:tab pos="1797050" algn="l"/>
              </a:tabLst>
            </a:pPr>
            <a:r>
              <a:rPr lang="de-DE" sz="1800" b="1" smtClean="0">
                <a:solidFill>
                  <a:srgbClr val="0098D4"/>
                </a:solidFill>
              </a:rPr>
              <a:t>More runoff expected</a:t>
            </a:r>
            <a:br>
              <a:rPr lang="de-DE" sz="1800" b="1" smtClean="0">
                <a:solidFill>
                  <a:srgbClr val="0098D4"/>
                </a:solidFill>
              </a:rPr>
            </a:br>
            <a:r>
              <a:rPr lang="de-DE" sz="1800" b="1" smtClean="0">
                <a:solidFill>
                  <a:srgbClr val="0098D4"/>
                </a:solidFill>
              </a:rPr>
              <a:t>(+15 bis +22%)</a:t>
            </a:r>
            <a:endParaRPr lang="de-DE" sz="1800" b="1">
              <a:solidFill>
                <a:srgbClr val="0098D4"/>
              </a:solidFill>
            </a:endParaRPr>
          </a:p>
          <a:p>
            <a:pPr marL="446088" lvl="1" indent="-444500" defTabSz="1042988">
              <a:buFont typeface="Wingdings 3" pitchFamily="18" charset="2"/>
              <a:buChar char="Ò"/>
              <a:tabLst>
                <a:tab pos="449263" algn="l"/>
                <a:tab pos="898525" algn="l"/>
                <a:tab pos="1347788" algn="l"/>
                <a:tab pos="1797050" algn="l"/>
              </a:tabLst>
            </a:pPr>
            <a:endParaRPr lang="de-DE" sz="1800" b="1">
              <a:solidFill>
                <a:srgbClr val="0098D4"/>
              </a:solidFill>
            </a:endParaRPr>
          </a:p>
          <a:p>
            <a:pPr marL="446088" lvl="1" indent="-444500" defTabSz="1042988">
              <a:buFont typeface="Wingdings 3" pitchFamily="18" charset="2"/>
              <a:buChar char="Ò"/>
              <a:tabLst>
                <a:tab pos="449263" algn="l"/>
                <a:tab pos="898525" algn="l"/>
                <a:tab pos="1347788" algn="l"/>
                <a:tab pos="1797050" algn="l"/>
              </a:tabLst>
            </a:pPr>
            <a:r>
              <a:rPr lang="de-DE" sz="1800" b="1" smtClean="0">
                <a:solidFill>
                  <a:srgbClr val="0098D4"/>
                </a:solidFill>
              </a:rPr>
              <a:t>earlier peaks</a:t>
            </a:r>
            <a:endParaRPr lang="de-DE" sz="1800" b="1">
              <a:solidFill>
                <a:srgbClr val="0098D4"/>
              </a:solidFill>
            </a:endParaRPr>
          </a:p>
          <a:p>
            <a:pPr marL="446088" lvl="1" indent="-444500" defTabSz="1042988">
              <a:buFont typeface="Wingdings 3" pitchFamily="18" charset="2"/>
              <a:buChar char="Ò"/>
              <a:tabLst>
                <a:tab pos="449263" algn="l"/>
                <a:tab pos="898525" algn="l"/>
                <a:tab pos="1347788" algn="l"/>
                <a:tab pos="1797050" algn="l"/>
              </a:tabLst>
            </a:pPr>
            <a:endParaRPr lang="de-DE" sz="1800" b="1">
              <a:solidFill>
                <a:srgbClr val="0098D4"/>
              </a:solidFill>
            </a:endParaRPr>
          </a:p>
          <a:p>
            <a:pPr marL="446088" lvl="1" indent="-444500" defTabSz="1042988">
              <a:buFont typeface="Wingdings 3" pitchFamily="18" charset="2"/>
              <a:buChar char="Ò"/>
              <a:tabLst>
                <a:tab pos="449263" algn="l"/>
                <a:tab pos="898525" algn="l"/>
                <a:tab pos="1347788" algn="l"/>
                <a:tab pos="1797050" algn="l"/>
              </a:tabLst>
            </a:pPr>
            <a:r>
              <a:rPr lang="de-DE" sz="1800" b="1" smtClean="0">
                <a:solidFill>
                  <a:srgbClr val="0098D4"/>
                </a:solidFill>
              </a:rPr>
              <a:t>Decreasing salinity?</a:t>
            </a:r>
            <a:endParaRPr lang="en-US" sz="1800" b="1">
              <a:solidFill>
                <a:srgbClr val="0098D4"/>
              </a:solidFill>
            </a:endParaRPr>
          </a:p>
        </p:txBody>
      </p:sp>
      <p:pic>
        <p:nvPicPr>
          <p:cNvPr id="116746" name="Picture 10" descr="RCAO_templ_ath4s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 y="1692275"/>
            <a:ext cx="8064500" cy="5624513"/>
          </a:xfrm>
          <a:prstGeom prst="rect">
            <a:avLst/>
          </a:prstGeom>
          <a:noFill/>
          <a:extLst>
            <a:ext uri="{909E8E84-426E-40DD-AFC4-6F175D3DCCD1}">
              <a14:hiddenFill xmlns:a14="http://schemas.microsoft.com/office/drawing/2010/main">
                <a:solidFill>
                  <a:srgbClr val="FFFFFF"/>
                </a:solidFill>
              </a14:hiddenFill>
            </a:ext>
          </a:extLst>
        </p:spPr>
      </p:pic>
      <p:pic>
        <p:nvPicPr>
          <p:cNvPr id="11674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1260475"/>
            <a:ext cx="2952750" cy="1924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9" name="Rectangle 2"/>
          <p:cNvSpPr>
            <a:spLocks noChangeArrowheads="1"/>
          </p:cNvSpPr>
          <p:nvPr/>
        </p:nvSpPr>
        <p:spPr bwMode="gray">
          <a:xfrm>
            <a:off x="377825" y="280194"/>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Projected </a:t>
            </a:r>
            <a:r>
              <a:rPr lang="de-DE" sz="2000" b="1">
                <a:solidFill>
                  <a:srgbClr val="000000"/>
                </a:solidFill>
              </a:rPr>
              <a:t>changes until 2100…</a:t>
            </a:r>
          </a:p>
        </p:txBody>
      </p:sp>
      <p:sp>
        <p:nvSpPr>
          <p:cNvPr id="10" name="Rectangle 5"/>
          <p:cNvSpPr>
            <a:spLocks noChangeArrowheads="1"/>
          </p:cNvSpPr>
          <p:nvPr/>
        </p:nvSpPr>
        <p:spPr bwMode="gray">
          <a:xfrm>
            <a:off x="9379147" y="7188606"/>
            <a:ext cx="1314253" cy="381378"/>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Ch. 4</a:t>
            </a:r>
            <a:endParaRPr lang="en-US" sz="1800" b="1">
              <a:solidFill>
                <a:srgbClr val="0098D4"/>
              </a:solidFill>
            </a:endParaRPr>
          </a:p>
        </p:txBody>
      </p:sp>
    </p:spTree>
    <p:extLst>
      <p:ext uri="{BB962C8B-B14F-4D97-AF65-F5344CB8AC3E}">
        <p14:creationId xmlns:p14="http://schemas.microsoft.com/office/powerpoint/2010/main" val="391923833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06" name="Rectangle 14"/>
          <p:cNvSpPr>
            <a:spLocks noChangeArrowheads="1"/>
          </p:cNvSpPr>
          <p:nvPr/>
        </p:nvSpPr>
        <p:spPr bwMode="auto">
          <a:xfrm>
            <a:off x="5641539" y="3527664"/>
            <a:ext cx="4789606" cy="3750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marL="271463" indent="-271463" defTabSz="1042988">
              <a:buFont typeface="Wingdings 3" pitchFamily="18" charset="2"/>
              <a:buChar char="Ò"/>
            </a:pPr>
            <a:r>
              <a:rPr lang="en-US" sz="1800" b="1" smtClean="0">
                <a:solidFill>
                  <a:srgbClr val="FF0000"/>
                </a:solidFill>
              </a:rPr>
              <a:t>Temperatures:</a:t>
            </a:r>
            <a:r>
              <a:rPr lang="en-US" sz="1800" b="1" smtClean="0">
                <a:solidFill>
                  <a:srgbClr val="00A2E0"/>
                </a:solidFill>
              </a:rPr>
              <a:t/>
            </a:r>
            <a:br>
              <a:rPr lang="en-US" sz="1800" b="1" smtClean="0">
                <a:solidFill>
                  <a:srgbClr val="00A2E0"/>
                </a:solidFill>
              </a:rPr>
            </a:br>
            <a:r>
              <a:rPr lang="en-US" sz="1800" b="1" smtClean="0">
                <a:solidFill>
                  <a:srgbClr val="00A2E0"/>
                </a:solidFill>
              </a:rPr>
              <a:t>Projected increase of sea surface temperatures, in the summer in the north up to 4°C, deep water temperatures projected to increase up to </a:t>
            </a:r>
            <a:r>
              <a:rPr lang="en-US" sz="1800" b="1">
                <a:solidFill>
                  <a:srgbClr val="00A2E0"/>
                </a:solidFill>
              </a:rPr>
              <a:t>2°C </a:t>
            </a:r>
            <a:endParaRPr lang="en-US" sz="1800" b="1" smtClean="0">
              <a:solidFill>
                <a:srgbClr val="00A2E0"/>
              </a:solidFill>
            </a:endParaRPr>
          </a:p>
          <a:p>
            <a:pPr defTabSz="1042988"/>
            <a:endParaRPr lang="en-US" sz="1800" b="1" smtClean="0">
              <a:solidFill>
                <a:srgbClr val="00A2E0"/>
              </a:solidFill>
            </a:endParaRPr>
          </a:p>
          <a:p>
            <a:pPr marL="271463" indent="-271463" defTabSz="1042988">
              <a:buFont typeface="Wingdings 3" pitchFamily="18" charset="2"/>
              <a:buChar char="Ò"/>
            </a:pPr>
            <a:r>
              <a:rPr lang="en-US" sz="1800" b="1" smtClean="0">
                <a:solidFill>
                  <a:srgbClr val="FF0000"/>
                </a:solidFill>
              </a:rPr>
              <a:t>Salinity:</a:t>
            </a:r>
            <a:r>
              <a:rPr lang="en-US" sz="1800" b="1" smtClean="0">
                <a:solidFill>
                  <a:srgbClr val="00A2E0"/>
                </a:solidFill>
              </a:rPr>
              <a:t/>
            </a:r>
            <a:br>
              <a:rPr lang="en-US" sz="1800" b="1" smtClean="0">
                <a:solidFill>
                  <a:srgbClr val="00A2E0"/>
                </a:solidFill>
              </a:rPr>
            </a:br>
            <a:r>
              <a:rPr lang="en-US" sz="1800" b="1" smtClean="0">
                <a:solidFill>
                  <a:srgbClr val="00A2E0"/>
                </a:solidFill>
              </a:rPr>
              <a:t>Changes </a:t>
            </a:r>
            <a:r>
              <a:rPr lang="en-US" sz="1800" b="1">
                <a:solidFill>
                  <a:srgbClr val="00A2E0"/>
                </a:solidFill>
              </a:rPr>
              <a:t>uniform across </a:t>
            </a:r>
            <a:r>
              <a:rPr lang="en-US" sz="1800" b="1" smtClean="0">
                <a:solidFill>
                  <a:srgbClr val="00A2E0"/>
                </a:solidFill>
              </a:rPr>
              <a:t>seasons, small </a:t>
            </a:r>
            <a:r>
              <a:rPr lang="en-US" sz="1800" b="1">
                <a:solidFill>
                  <a:srgbClr val="00A2E0"/>
                </a:solidFill>
              </a:rPr>
              <a:t>reduction in the northern and central parts, larger in the Kattegat and Skagerrak</a:t>
            </a:r>
          </a:p>
          <a:p>
            <a:pPr marL="271463" indent="-271463" defTabSz="1042988">
              <a:buFont typeface="Wingdings 3" pitchFamily="18" charset="2"/>
              <a:buChar char="Ò"/>
            </a:pPr>
            <a:endParaRPr lang="en-US" sz="1800" b="1">
              <a:solidFill>
                <a:srgbClr val="00A2E0"/>
              </a:solidFill>
            </a:endParaRPr>
          </a:p>
        </p:txBody>
      </p:sp>
      <p:pic>
        <p:nvPicPr>
          <p:cNvPr id="187413"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725" y="1260475"/>
            <a:ext cx="2976563" cy="2232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19" name="Grafik 18"/>
          <p:cNvPicPr/>
          <p:nvPr/>
        </p:nvPicPr>
        <p:blipFill>
          <a:blip r:embed="rId4"/>
          <a:stretch>
            <a:fillRect/>
          </a:stretch>
        </p:blipFill>
        <p:spPr>
          <a:xfrm>
            <a:off x="187404" y="1144730"/>
            <a:ext cx="5479415" cy="5260340"/>
          </a:xfrm>
          <a:prstGeom prst="rect">
            <a:avLst/>
          </a:prstGeom>
        </p:spPr>
      </p:pic>
      <p:sp>
        <p:nvSpPr>
          <p:cNvPr id="3" name="Rechteck 2"/>
          <p:cNvSpPr/>
          <p:nvPr/>
        </p:nvSpPr>
        <p:spPr>
          <a:xfrm>
            <a:off x="162124" y="6405070"/>
            <a:ext cx="5346700" cy="757130"/>
          </a:xfrm>
          <a:prstGeom prst="rect">
            <a:avLst/>
          </a:prstGeom>
        </p:spPr>
        <p:txBody>
          <a:bodyPr>
            <a:spAutoFit/>
          </a:bodyPr>
          <a:lstStyle/>
          <a:p>
            <a:r>
              <a:rPr lang="en-GB" sz="1200" b="1">
                <a:solidFill>
                  <a:srgbClr val="000000"/>
                </a:solidFill>
              </a:rPr>
              <a:t>Fig. 13.2 </a:t>
            </a:r>
            <a:r>
              <a:rPr lang="en-GB" sz="1200">
                <a:solidFill>
                  <a:srgbClr val="000000"/>
                </a:solidFill>
              </a:rPr>
              <a:t>Projected change in seasonal (DJF, MAM, JJA, SON) and annual mean ensemble average sea-surface temperatures for 2069–2098 relative to a baseline of 1978–2007. See Meier et al. (2012a)</a:t>
            </a:r>
            <a:endParaRPr lang="de-DE" sz="1200">
              <a:solidFill>
                <a:srgbClr val="000000"/>
              </a:solidFill>
            </a:endParaRPr>
          </a:p>
        </p:txBody>
      </p:sp>
      <p:sp>
        <p:nvSpPr>
          <p:cNvPr id="21"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13</a:t>
            </a:r>
            <a:endParaRPr lang="en-US" sz="1800" b="1">
              <a:solidFill>
                <a:srgbClr val="0098D4"/>
              </a:solidFill>
            </a:endParaRPr>
          </a:p>
        </p:txBody>
      </p:sp>
      <p:sp>
        <p:nvSpPr>
          <p:cNvPr id="2" name="Rechteck 1"/>
          <p:cNvSpPr/>
          <p:nvPr/>
        </p:nvSpPr>
        <p:spPr>
          <a:xfrm>
            <a:off x="5864629" y="1764407"/>
            <a:ext cx="1498295" cy="757130"/>
          </a:xfrm>
          <a:prstGeom prst="rect">
            <a:avLst/>
          </a:prstGeom>
        </p:spPr>
        <p:txBody>
          <a:bodyPr wrap="none">
            <a:spAutoFit/>
          </a:bodyPr>
          <a:lstStyle/>
          <a:p>
            <a:r>
              <a:rPr lang="de-DE" sz="1800" b="1" smtClean="0">
                <a:solidFill>
                  <a:srgbClr val="000000"/>
                </a:solidFill>
              </a:rPr>
              <a:t>Sea Surface </a:t>
            </a:r>
          </a:p>
          <a:p>
            <a:r>
              <a:rPr lang="de-DE" sz="1800" b="1" smtClean="0">
                <a:solidFill>
                  <a:srgbClr val="000000"/>
                </a:solidFill>
              </a:rPr>
              <a:t>Temperatures</a:t>
            </a:r>
            <a:endParaRPr lang="de-DE" sz="1800">
              <a:solidFill>
                <a:srgbClr val="000000"/>
              </a:solidFill>
              <a:latin typeface="Arial" charset="0"/>
            </a:endParaRPr>
          </a:p>
        </p:txBody>
      </p:sp>
      <p:sp>
        <p:nvSpPr>
          <p:cNvPr id="13" name="Rectangle 2"/>
          <p:cNvSpPr>
            <a:spLocks noChangeArrowheads="1"/>
          </p:cNvSpPr>
          <p:nvPr/>
        </p:nvSpPr>
        <p:spPr bwMode="gray">
          <a:xfrm>
            <a:off x="3784845" y="465212"/>
            <a:ext cx="2524006" cy="375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chemeClr val="accent1"/>
                </a:solidFill>
              </a:rPr>
              <a:t>Sea Water</a:t>
            </a:r>
            <a:endParaRPr lang="de-DE" sz="2000" b="1">
              <a:solidFill>
                <a:schemeClr val="accent1"/>
              </a:solidFill>
            </a:endParaRPr>
          </a:p>
        </p:txBody>
      </p:sp>
      <p:sp>
        <p:nvSpPr>
          <p:cNvPr id="14" name="Rectangle 2"/>
          <p:cNvSpPr>
            <a:spLocks noChangeArrowheads="1"/>
          </p:cNvSpPr>
          <p:nvPr/>
        </p:nvSpPr>
        <p:spPr bwMode="gray">
          <a:xfrm>
            <a:off x="377825" y="280194"/>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Projected </a:t>
            </a:r>
            <a:r>
              <a:rPr lang="de-DE" sz="2000" b="1">
                <a:solidFill>
                  <a:srgbClr val="000000"/>
                </a:solidFill>
              </a:rPr>
              <a:t>changes until 2100…</a:t>
            </a:r>
          </a:p>
        </p:txBody>
      </p:sp>
      <p:pic>
        <p:nvPicPr>
          <p:cNvPr id="23" name="Grafik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3533383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7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4355" y="1692399"/>
            <a:ext cx="3600450" cy="2154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5"/>
          <p:cNvSpPr>
            <a:spLocks noChangeArrowheads="1"/>
          </p:cNvSpPr>
          <p:nvPr/>
        </p:nvSpPr>
        <p:spPr bwMode="gray">
          <a:xfrm>
            <a:off x="6714852" y="4140671"/>
            <a:ext cx="3735635" cy="16561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defTabSz="1042988">
              <a:buFont typeface="Wingdings 3" pitchFamily="18" charset="2"/>
              <a:buChar char="Ò"/>
              <a:tabLst>
                <a:tab pos="449263" algn="l"/>
                <a:tab pos="898525" algn="l"/>
                <a:tab pos="1347788" algn="l"/>
                <a:tab pos="1797050" algn="l"/>
              </a:tabLst>
            </a:pPr>
            <a:r>
              <a:rPr lang="de-DE" sz="1800" b="1" smtClean="0">
                <a:solidFill>
                  <a:srgbClr val="0098D4"/>
                </a:solidFill>
              </a:rPr>
              <a:t>Strong decrease of sea ice extent projected </a:t>
            </a:r>
            <a:r>
              <a:rPr lang="de-DE" sz="1800" b="1">
                <a:solidFill>
                  <a:srgbClr val="0098D4"/>
                </a:solidFill>
              </a:rPr>
              <a:t>(50 – 80 %)</a:t>
            </a:r>
          </a:p>
          <a:p>
            <a:pPr marL="446088" lvl="1" indent="-444500" defTabSz="1042988">
              <a:buFont typeface="Wingdings 3" pitchFamily="18" charset="2"/>
              <a:buChar char="Ò"/>
              <a:tabLst>
                <a:tab pos="449263" algn="l"/>
                <a:tab pos="898525" algn="l"/>
                <a:tab pos="1347788" algn="l"/>
                <a:tab pos="1797050" algn="l"/>
              </a:tabLst>
            </a:pPr>
            <a:endParaRPr lang="de-DE" sz="1800" b="1">
              <a:solidFill>
                <a:srgbClr val="0098D4"/>
              </a:solidFill>
            </a:endParaRPr>
          </a:p>
          <a:p>
            <a:pPr marL="446088" lvl="1" indent="-444500" defTabSz="1042988">
              <a:buFont typeface="Wingdings 3" pitchFamily="18" charset="2"/>
              <a:buChar char="Ò"/>
              <a:tabLst>
                <a:tab pos="449263" algn="l"/>
                <a:tab pos="898525" algn="l"/>
                <a:tab pos="1347788" algn="l"/>
                <a:tab pos="1797050" algn="l"/>
              </a:tabLst>
            </a:pPr>
            <a:r>
              <a:rPr lang="de-DE" sz="1800" b="1" smtClean="0">
                <a:solidFill>
                  <a:srgbClr val="0098D4"/>
                </a:solidFill>
              </a:rPr>
              <a:t>Shortened ice season expected</a:t>
            </a:r>
            <a:endParaRPr lang="de-DE" sz="1800" b="1">
              <a:solidFill>
                <a:srgbClr val="0098D4"/>
              </a:solidFill>
            </a:endParaRPr>
          </a:p>
          <a:p>
            <a:pPr marL="1588" lvl="1" defTabSz="1042988">
              <a:tabLst>
                <a:tab pos="449263" algn="l"/>
                <a:tab pos="898525" algn="l"/>
                <a:tab pos="1347788" algn="l"/>
                <a:tab pos="1797050" algn="l"/>
              </a:tabLst>
            </a:pPr>
            <a:endParaRPr lang="de-DE" sz="1800" b="1">
              <a:solidFill>
                <a:srgbClr val="0098D4"/>
              </a:solidFill>
            </a:endParaRP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2" name="Rechteck 1"/>
          <p:cNvSpPr/>
          <p:nvPr/>
        </p:nvSpPr>
        <p:spPr>
          <a:xfrm>
            <a:off x="4662424" y="5848812"/>
            <a:ext cx="5788063" cy="978729"/>
          </a:xfrm>
          <a:prstGeom prst="rect">
            <a:avLst/>
          </a:prstGeom>
        </p:spPr>
        <p:txBody>
          <a:bodyPr wrap="square">
            <a:spAutoFit/>
          </a:bodyPr>
          <a:lstStyle/>
          <a:p>
            <a:r>
              <a:rPr lang="en-GB" sz="1200" b="1">
                <a:solidFill>
                  <a:srgbClr val="000000"/>
                </a:solidFill>
              </a:rPr>
              <a:t>Fig. 13.6 </a:t>
            </a:r>
            <a:r>
              <a:rPr lang="en-GB" sz="1200">
                <a:solidFill>
                  <a:srgbClr val="000000"/>
                </a:solidFill>
              </a:rPr>
              <a:t>Sea-ice extent as function of time for 1961–2007 and 1961–2100 in hindcast and scenario simulations, respectively (left panels): observations (red), model results (black). </a:t>
            </a:r>
            <a:r>
              <a:rPr lang="en-GB" sz="1200" smtClean="0">
                <a:solidFill>
                  <a:srgbClr val="000000"/>
                </a:solidFill>
              </a:rPr>
              <a:t>Shown are </a:t>
            </a:r>
            <a:r>
              <a:rPr lang="en-GB" sz="1200">
                <a:solidFill>
                  <a:srgbClr val="000000"/>
                </a:solidFill>
              </a:rPr>
              <a:t>results from RCAO-ERA40, RCAO-ECHAM5-r3-A1B and RCAO-HadCM3-ref-A1B using a horizontal resolution of 50 km for the atmosphere model (Meier et al. 2011d)</a:t>
            </a:r>
            <a:endParaRPr lang="de-DE" sz="1200">
              <a:solidFill>
                <a:srgbClr val="000000"/>
              </a:solidFill>
            </a:endParaRPr>
          </a:p>
        </p:txBody>
      </p:sp>
      <p:sp>
        <p:nvSpPr>
          <p:cNvPr id="17"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13</a:t>
            </a:r>
            <a:endParaRPr lang="en-US" sz="1800" b="1">
              <a:solidFill>
                <a:srgbClr val="0098D4"/>
              </a:solidFill>
            </a:endParaRP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pic>
        <p:nvPicPr>
          <p:cNvPr id="11266" name="Picture 2" descr="C:\Users\reckerma\AppData\Local\Temp\q2inp4gt.1p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124" y="40274"/>
            <a:ext cx="4215492" cy="259798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reckerma\AppData\Local\Temp\yxnqiyg4.yc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125" y="2638259"/>
            <a:ext cx="4079444" cy="250013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reckerma\AppData\Local\Temp\zye5js3i.32j.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96082"/>
            <a:ext cx="4377616" cy="256518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a:spLocks noChangeArrowheads="1"/>
          </p:cNvSpPr>
          <p:nvPr/>
        </p:nvSpPr>
        <p:spPr bwMode="gray">
          <a:xfrm>
            <a:off x="4662424" y="466737"/>
            <a:ext cx="126200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Projected </a:t>
            </a:r>
            <a:r>
              <a:rPr lang="de-DE" sz="2000" b="1">
                <a:solidFill>
                  <a:srgbClr val="000000"/>
                </a:solidFill>
              </a:rPr>
              <a:t/>
            </a:r>
            <a:br>
              <a:rPr lang="de-DE" sz="2000" b="1">
                <a:solidFill>
                  <a:srgbClr val="000000"/>
                </a:solidFill>
              </a:rPr>
            </a:br>
            <a:r>
              <a:rPr lang="de-DE" sz="2000" b="1">
                <a:solidFill>
                  <a:srgbClr val="000000"/>
                </a:solidFill>
              </a:rPr>
              <a:t>changes until 2100…</a:t>
            </a:r>
          </a:p>
        </p:txBody>
      </p:sp>
      <p:sp>
        <p:nvSpPr>
          <p:cNvPr id="15" name="Rechteck 14"/>
          <p:cNvSpPr/>
          <p:nvPr/>
        </p:nvSpPr>
        <p:spPr>
          <a:xfrm>
            <a:off x="4377616" y="1461566"/>
            <a:ext cx="1714808" cy="461665"/>
          </a:xfrm>
          <a:prstGeom prst="rect">
            <a:avLst/>
          </a:prstGeom>
        </p:spPr>
        <p:txBody>
          <a:bodyPr wrap="square">
            <a:spAutoFit/>
          </a:bodyPr>
          <a:lstStyle/>
          <a:p>
            <a:r>
              <a:rPr lang="de-DE" sz="2000" b="1" smtClean="0">
                <a:solidFill>
                  <a:schemeClr val="accent1"/>
                </a:solidFill>
              </a:rPr>
              <a:t>Sea ice extent</a:t>
            </a:r>
            <a:endParaRPr lang="de-DE" sz="2000">
              <a:solidFill>
                <a:schemeClr val="accent1"/>
              </a:solidFill>
              <a:latin typeface="Arial" charset="0"/>
            </a:endParaRPr>
          </a:p>
        </p:txBody>
      </p:sp>
    </p:spTree>
    <p:extLst>
      <p:ext uri="{BB962C8B-B14F-4D97-AF65-F5344CB8AC3E}">
        <p14:creationId xmlns:p14="http://schemas.microsoft.com/office/powerpoint/2010/main" val="214612154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gray">
          <a:xfrm>
            <a:off x="377825" y="368300"/>
            <a:ext cx="590550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a:solidFill>
                  <a:srgbClr val="FF0000"/>
                </a:solidFill>
                <a:latin typeface="Calibri" pitchFamily="34" charset="0"/>
              </a:rPr>
              <a:t>Voraussichtliche</a:t>
            </a:r>
            <a:r>
              <a:rPr lang="de-DE" sz="2000" b="1">
                <a:latin typeface="Calibri" pitchFamily="34" charset="0"/>
              </a:rPr>
              <a:t> </a:t>
            </a:r>
            <a:r>
              <a:rPr lang="de-DE" sz="2000" b="1">
                <a:solidFill>
                  <a:srgbClr val="FF0000"/>
                </a:solidFill>
                <a:latin typeface="Calibri" pitchFamily="34" charset="0"/>
              </a:rPr>
              <a:t>zukünftige</a:t>
            </a:r>
            <a:r>
              <a:rPr lang="de-DE" sz="2000" b="1">
                <a:latin typeface="Calibri" pitchFamily="34" charset="0"/>
              </a:rPr>
              <a:t> Veränderungen …</a:t>
            </a:r>
          </a:p>
        </p:txBody>
      </p:sp>
      <p:pic>
        <p:nvPicPr>
          <p:cNvPr id="1177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4" name="Text Box 4"/>
          <p:cNvSpPr txBox="1">
            <a:spLocks noChangeArrowheads="1"/>
          </p:cNvSpPr>
          <p:nvPr/>
        </p:nvSpPr>
        <p:spPr bwMode="auto">
          <a:xfrm>
            <a:off x="450850" y="1476375"/>
            <a:ext cx="9648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cs typeface="Arial" charset="0"/>
              </a:defRPr>
            </a:lvl1pPr>
            <a:lvl2pPr marL="800100" indent="-342900" algn="l">
              <a:defRPr>
                <a:solidFill>
                  <a:schemeClr val="tx1"/>
                </a:solidFill>
                <a:latin typeface="Arial" charset="0"/>
                <a:cs typeface="Arial" charset="0"/>
              </a:defRPr>
            </a:lvl2pPr>
            <a:lvl3pPr marL="1311275" indent="-342900" algn="l">
              <a:defRPr>
                <a:solidFill>
                  <a:schemeClr val="tx1"/>
                </a:solidFill>
                <a:latin typeface="Arial" charset="0"/>
                <a:cs typeface="Arial" charset="0"/>
              </a:defRPr>
            </a:lvl3pPr>
            <a:lvl4pPr marL="1833563" indent="-342900" algn="l">
              <a:defRPr>
                <a:solidFill>
                  <a:schemeClr val="tx1"/>
                </a:solidFill>
                <a:latin typeface="Arial" charset="0"/>
                <a:cs typeface="Arial" charset="0"/>
              </a:defRPr>
            </a:lvl4pPr>
            <a:lvl5pPr marL="2355850" indent="-342900" algn="l">
              <a:defRPr>
                <a:solidFill>
                  <a:schemeClr val="tx1"/>
                </a:solidFill>
                <a:latin typeface="Arial" charset="0"/>
                <a:cs typeface="Arial" charset="0"/>
              </a:defRPr>
            </a:lvl5pPr>
            <a:lvl6pPr marL="2813050" indent="-342900" fontAlgn="base">
              <a:spcBef>
                <a:spcPct val="0"/>
              </a:spcBef>
              <a:spcAft>
                <a:spcPct val="0"/>
              </a:spcAft>
              <a:defRPr>
                <a:solidFill>
                  <a:schemeClr val="tx1"/>
                </a:solidFill>
                <a:latin typeface="Arial" charset="0"/>
                <a:cs typeface="Arial" charset="0"/>
              </a:defRPr>
            </a:lvl6pPr>
            <a:lvl7pPr marL="3270250" indent="-342900" fontAlgn="base">
              <a:spcBef>
                <a:spcPct val="0"/>
              </a:spcBef>
              <a:spcAft>
                <a:spcPct val="0"/>
              </a:spcAft>
              <a:defRPr>
                <a:solidFill>
                  <a:schemeClr val="tx1"/>
                </a:solidFill>
                <a:latin typeface="Arial" charset="0"/>
                <a:cs typeface="Arial" charset="0"/>
              </a:defRPr>
            </a:lvl7pPr>
            <a:lvl8pPr marL="3727450" indent="-342900" fontAlgn="base">
              <a:spcBef>
                <a:spcPct val="0"/>
              </a:spcBef>
              <a:spcAft>
                <a:spcPct val="0"/>
              </a:spcAft>
              <a:defRPr>
                <a:solidFill>
                  <a:schemeClr val="tx1"/>
                </a:solidFill>
                <a:latin typeface="Arial" charset="0"/>
                <a:cs typeface="Arial" charset="0"/>
              </a:defRPr>
            </a:lvl8pPr>
            <a:lvl9pPr marL="4184650" indent="-342900"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sz="1800" b="1">
                <a:latin typeface="Calibri" pitchFamily="34" charset="0"/>
              </a:rPr>
              <a:t>Mögliche Änderungen in der </a:t>
            </a:r>
            <a:r>
              <a:rPr lang="de-DE" sz="1800" b="1">
                <a:solidFill>
                  <a:srgbClr val="FF0000"/>
                </a:solidFill>
                <a:latin typeface="Calibri" pitchFamily="34" charset="0"/>
              </a:rPr>
              <a:t>Eisbedeckung</a:t>
            </a:r>
            <a:r>
              <a:rPr lang="de-DE" sz="1800" b="1">
                <a:latin typeface="Calibri" pitchFamily="34" charset="0"/>
              </a:rPr>
              <a:t> der Ostsee</a:t>
            </a:r>
          </a:p>
        </p:txBody>
      </p:sp>
      <p:pic>
        <p:nvPicPr>
          <p:cNvPr id="11776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2636838"/>
            <a:ext cx="2557462" cy="332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2013" y="2628900"/>
            <a:ext cx="2546350"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70" name="Text Box 10"/>
          <p:cNvSpPr txBox="1">
            <a:spLocks noChangeArrowheads="1"/>
          </p:cNvSpPr>
          <p:nvPr/>
        </p:nvSpPr>
        <p:spPr bwMode="auto">
          <a:xfrm>
            <a:off x="1530350" y="2268538"/>
            <a:ext cx="719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US" sz="1400"/>
              <a:t>Heute</a:t>
            </a:r>
          </a:p>
        </p:txBody>
      </p:sp>
      <p:sp>
        <p:nvSpPr>
          <p:cNvPr id="117772" name="Text Box 12"/>
          <p:cNvSpPr txBox="1">
            <a:spLocks noChangeArrowheads="1"/>
          </p:cNvSpPr>
          <p:nvPr/>
        </p:nvSpPr>
        <p:spPr bwMode="auto">
          <a:xfrm>
            <a:off x="3546475" y="2052638"/>
            <a:ext cx="22320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US" sz="1400"/>
              <a:t>Im Zeitfenster 2071-2100 </a:t>
            </a:r>
            <a:br>
              <a:rPr lang="en-US" sz="1400"/>
            </a:br>
            <a:r>
              <a:rPr lang="en-US" sz="1400"/>
              <a:t>(A2 Emissions-Szenario)</a:t>
            </a:r>
          </a:p>
        </p:txBody>
      </p:sp>
      <p:sp>
        <p:nvSpPr>
          <p:cNvPr id="117773" name="Text Box 13"/>
          <p:cNvSpPr txBox="1">
            <a:spLocks noChangeArrowheads="1"/>
          </p:cNvSpPr>
          <p:nvPr/>
        </p:nvSpPr>
        <p:spPr bwMode="auto">
          <a:xfrm>
            <a:off x="2033588" y="6084888"/>
            <a:ext cx="2663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US" sz="1200" b="1"/>
              <a:t>Anzahl Tage mit Eisbedeckung</a:t>
            </a:r>
          </a:p>
        </p:txBody>
      </p:sp>
      <p:pic>
        <p:nvPicPr>
          <p:cNvPr id="11777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9225" y="1331913"/>
            <a:ext cx="3600450" cy="2154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5"/>
          <p:cNvSpPr>
            <a:spLocks noChangeArrowheads="1"/>
          </p:cNvSpPr>
          <p:nvPr/>
        </p:nvSpPr>
        <p:spPr bwMode="gray">
          <a:xfrm>
            <a:off x="6651623" y="3780631"/>
            <a:ext cx="3735635" cy="33123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algn="l" defTabSz="1042988">
              <a:buFont typeface="Wingdings 3" pitchFamily="18" charset="2"/>
              <a:buChar char="Ò"/>
              <a:tabLst>
                <a:tab pos="449263" algn="l"/>
                <a:tab pos="898525" algn="l"/>
                <a:tab pos="1347788" algn="l"/>
                <a:tab pos="1797050" algn="l"/>
              </a:tabLst>
            </a:pPr>
            <a:r>
              <a:rPr lang="de-DE" sz="1800" b="1">
                <a:solidFill>
                  <a:schemeClr val="accent1"/>
                </a:solidFill>
                <a:latin typeface="Calibri" pitchFamily="34" charset="0"/>
              </a:rPr>
              <a:t>Zum Ende des Jahrhunderts kann die Eisbedeckung der Ostsee rapide abnehmen (50 – 80 %)</a:t>
            </a:r>
          </a:p>
          <a:p>
            <a:pPr marL="446088" lvl="1" indent="-444500" algn="l" defTabSz="1042988">
              <a:buFont typeface="Wingdings 3" pitchFamily="18" charset="2"/>
              <a:buChar char="Ò"/>
              <a:tabLst>
                <a:tab pos="449263" algn="l"/>
                <a:tab pos="898525" algn="l"/>
                <a:tab pos="1347788" algn="l"/>
                <a:tab pos="1797050" algn="l"/>
              </a:tabLst>
            </a:pPr>
            <a:endParaRPr lang="de-DE" sz="1800" b="1">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1800" b="1">
                <a:solidFill>
                  <a:schemeClr val="accent1"/>
                </a:solidFill>
                <a:latin typeface="Calibri" pitchFamily="34" charset="0"/>
              </a:rPr>
              <a:t>Verkürzte Eis-Saison zu erwarten</a:t>
            </a:r>
          </a:p>
          <a:p>
            <a:pPr marL="446088" lvl="1" indent="-444500" algn="l" defTabSz="1042988">
              <a:buFont typeface="Wingdings 3" pitchFamily="18" charset="2"/>
              <a:buChar char="Ò"/>
              <a:tabLst>
                <a:tab pos="449263" algn="l"/>
                <a:tab pos="898525" algn="l"/>
                <a:tab pos="1347788" algn="l"/>
                <a:tab pos="1797050" algn="l"/>
              </a:tabLst>
            </a:pPr>
            <a:endParaRPr lang="de-DE" sz="1800" b="1">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1800" b="1">
                <a:solidFill>
                  <a:schemeClr val="accent1"/>
                </a:solidFill>
                <a:latin typeface="Calibri" pitchFamily="34" charset="0"/>
              </a:rPr>
              <a:t>Dennoch sind harte Eiswinter am Ende des Jahrhunderts möglich, wenn auch wahrscheinlich seltener</a:t>
            </a:r>
            <a:endParaRPr lang="en-US" sz="1800" b="1">
              <a:solidFill>
                <a:schemeClr val="accent1"/>
              </a:solidFill>
              <a:latin typeface="Calibri" pitchFamily="34" charset="0"/>
            </a:endParaRPr>
          </a:p>
        </p:txBody>
      </p:sp>
      <p:pic>
        <p:nvPicPr>
          <p:cNvPr id="13" name="Grafi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17972004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773"/>
                                        </p:tgtEl>
                                        <p:attrNameLst>
                                          <p:attrName>style.visibility</p:attrName>
                                        </p:attrNameLst>
                                      </p:cBhvr>
                                      <p:to>
                                        <p:strVal val="visible"/>
                                      </p:to>
                                    </p:set>
                                    <p:animEffect transition="in" filter="fade">
                                      <p:cBhvr>
                                        <p:cTn id="7" dur="500"/>
                                        <p:tgtEl>
                                          <p:spTgt spid="1177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772"/>
                                        </p:tgtEl>
                                        <p:attrNameLst>
                                          <p:attrName>style.visibility</p:attrName>
                                        </p:attrNameLst>
                                      </p:cBhvr>
                                      <p:to>
                                        <p:strVal val="visible"/>
                                      </p:to>
                                    </p:set>
                                    <p:animEffect transition="in" filter="fade">
                                      <p:cBhvr>
                                        <p:cTn id="12" dur="500"/>
                                        <p:tgtEl>
                                          <p:spTgt spid="117772"/>
                                        </p:tgtEl>
                                      </p:cBhvr>
                                    </p:animEffect>
                                  </p:childTnLst>
                                </p:cTn>
                              </p:par>
                              <p:par>
                                <p:cTn id="13" presetID="10" presetClass="entr" presetSubtype="0" fill="hold" nodeType="withEffect">
                                  <p:stCondLst>
                                    <p:cond delay="0"/>
                                  </p:stCondLst>
                                  <p:childTnLst>
                                    <p:set>
                                      <p:cBhvr>
                                        <p:cTn id="14" dur="1" fill="hold">
                                          <p:stCondLst>
                                            <p:cond delay="0"/>
                                          </p:stCondLst>
                                        </p:cTn>
                                        <p:tgtEl>
                                          <p:spTgt spid="117769"/>
                                        </p:tgtEl>
                                        <p:attrNameLst>
                                          <p:attrName>style.visibility</p:attrName>
                                        </p:attrNameLst>
                                      </p:cBhvr>
                                      <p:to>
                                        <p:strVal val="visible"/>
                                      </p:to>
                                    </p:set>
                                    <p:animEffect transition="in" filter="fade">
                                      <p:cBhvr>
                                        <p:cTn id="15" dur="500"/>
                                        <p:tgtEl>
                                          <p:spTgt spid="1177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2" grpId="0"/>
      <p:bldP spid="117773"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7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448" y="1476375"/>
            <a:ext cx="3600450" cy="21542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5"/>
          <p:cNvSpPr>
            <a:spLocks noChangeArrowheads="1"/>
          </p:cNvSpPr>
          <p:nvPr/>
        </p:nvSpPr>
        <p:spPr bwMode="gray">
          <a:xfrm>
            <a:off x="6549856" y="3775165"/>
            <a:ext cx="3735635" cy="33123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defTabSz="1042988">
              <a:buFont typeface="Wingdings 3" pitchFamily="18" charset="2"/>
              <a:buChar char="Ò"/>
              <a:tabLst>
                <a:tab pos="449263" algn="l"/>
                <a:tab pos="898525" algn="l"/>
                <a:tab pos="1347788" algn="l"/>
                <a:tab pos="1797050" algn="l"/>
              </a:tabLst>
            </a:pPr>
            <a:r>
              <a:rPr lang="de-DE" sz="1800" b="1" smtClean="0">
                <a:solidFill>
                  <a:srgbClr val="0098D4"/>
                </a:solidFill>
              </a:rPr>
              <a:t>IPCC AR5 Global projections range</a:t>
            </a:r>
            <a:br>
              <a:rPr lang="de-DE" sz="1800" b="1" smtClean="0">
                <a:solidFill>
                  <a:srgbClr val="0098D4"/>
                </a:solidFill>
              </a:rPr>
            </a:br>
            <a:r>
              <a:rPr lang="de-DE" sz="1800" b="1" smtClean="0">
                <a:solidFill>
                  <a:srgbClr val="0098D4"/>
                </a:solidFill>
              </a:rPr>
              <a:t>0,20 – 0,82 m</a:t>
            </a:r>
            <a:br>
              <a:rPr lang="de-DE" sz="1800" b="1" smtClean="0">
                <a:solidFill>
                  <a:srgbClr val="0098D4"/>
                </a:solidFill>
              </a:rPr>
            </a:br>
            <a:r>
              <a:rPr lang="de-DE" sz="1800" b="1" smtClean="0">
                <a:solidFill>
                  <a:srgbClr val="0098D4"/>
                </a:solidFill>
              </a:rPr>
              <a:t>depending on emission scenario</a:t>
            </a:r>
            <a:endParaRPr lang="de-DE" sz="1800" b="1">
              <a:solidFill>
                <a:srgbClr val="0098D4"/>
              </a:solidFill>
            </a:endParaRPr>
          </a:p>
          <a:p>
            <a:pPr marL="446088" lvl="1" indent="-444500" defTabSz="1042988">
              <a:buFont typeface="Wingdings 3" pitchFamily="18" charset="2"/>
              <a:buChar char="Ò"/>
              <a:tabLst>
                <a:tab pos="449263" algn="l"/>
                <a:tab pos="898525" algn="l"/>
                <a:tab pos="1347788" algn="l"/>
                <a:tab pos="1797050" algn="l"/>
              </a:tabLst>
            </a:pPr>
            <a:endParaRPr lang="de-DE" sz="1800" b="1">
              <a:solidFill>
                <a:srgbClr val="0098D4"/>
              </a:solidFill>
            </a:endParaRPr>
          </a:p>
          <a:p>
            <a:pPr marL="446088" lvl="1" indent="-444500" defTabSz="1042988">
              <a:buFont typeface="Wingdings 3" pitchFamily="18" charset="2"/>
              <a:buChar char="Ò"/>
              <a:tabLst>
                <a:tab pos="449263" algn="l"/>
                <a:tab pos="898525" algn="l"/>
                <a:tab pos="1347788" algn="l"/>
                <a:tab pos="1797050" algn="l"/>
              </a:tabLst>
            </a:pPr>
            <a:r>
              <a:rPr lang="de-DE" sz="1800" b="1">
                <a:solidFill>
                  <a:srgbClr val="0098D4"/>
                </a:solidFill>
              </a:rPr>
              <a:t>Estimation for the Baltic </a:t>
            </a:r>
            <a:r>
              <a:rPr lang="de-DE" sz="1800" b="1" smtClean="0">
                <a:solidFill>
                  <a:srgbClr val="0098D4"/>
                </a:solidFill>
              </a:rPr>
              <a:t>Sea</a:t>
            </a:r>
            <a:br>
              <a:rPr lang="de-DE" sz="1800" b="1" smtClean="0">
                <a:solidFill>
                  <a:srgbClr val="0098D4"/>
                </a:solidFill>
              </a:rPr>
            </a:br>
            <a:r>
              <a:rPr lang="de-DE" sz="1800" b="1" smtClean="0">
                <a:solidFill>
                  <a:srgbClr val="0098D4"/>
                </a:solidFill>
              </a:rPr>
              <a:t>0.7  ± 0.30 m</a:t>
            </a:r>
            <a:br>
              <a:rPr lang="de-DE" sz="1800" b="1" smtClean="0">
                <a:solidFill>
                  <a:srgbClr val="0098D4"/>
                </a:solidFill>
              </a:rPr>
            </a:br>
            <a:r>
              <a:rPr lang="de-DE" sz="1800" b="1" smtClean="0">
                <a:solidFill>
                  <a:srgbClr val="0098D4"/>
                </a:solidFill>
              </a:rPr>
              <a:t>based on the SRES A1B emission scenario</a:t>
            </a:r>
            <a:endParaRPr lang="de-DE" sz="1800" b="1">
              <a:solidFill>
                <a:srgbClr val="0098D4"/>
              </a:solidFill>
            </a:endParaRPr>
          </a:p>
          <a:p>
            <a:pPr marL="1588" lvl="1" defTabSz="1042988">
              <a:tabLst>
                <a:tab pos="449263" algn="l"/>
                <a:tab pos="898525" algn="l"/>
                <a:tab pos="1347788" algn="l"/>
                <a:tab pos="1797050" algn="l"/>
              </a:tabLst>
            </a:pPr>
            <a:endParaRPr lang="de-DE" sz="1800" b="1">
              <a:solidFill>
                <a:srgbClr val="0098D4"/>
              </a:solidFill>
            </a:endParaRP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2" name="Rechteck 1"/>
          <p:cNvSpPr/>
          <p:nvPr/>
        </p:nvSpPr>
        <p:spPr>
          <a:xfrm>
            <a:off x="234132" y="5536038"/>
            <a:ext cx="6265093" cy="978729"/>
          </a:xfrm>
          <a:prstGeom prst="rect">
            <a:avLst/>
          </a:prstGeom>
        </p:spPr>
        <p:txBody>
          <a:bodyPr wrap="square">
            <a:spAutoFit/>
          </a:bodyPr>
          <a:lstStyle/>
          <a:p>
            <a:r>
              <a:rPr lang="en-US" sz="1200" b="1">
                <a:solidFill>
                  <a:srgbClr val="000000"/>
                </a:solidFill>
              </a:rPr>
              <a:t>Fig. 14.3</a:t>
            </a:r>
            <a:r>
              <a:rPr lang="en-US" sz="1200">
                <a:solidFill>
                  <a:srgbClr val="000000"/>
                </a:solidFill>
              </a:rPr>
              <a:t> Right panel shows the projected regional sea-level rise for 2090–2099 relative to the 1990–1999 baseline under the SRES A1B scenario, decomposed into local sea-level rise (upper left) and glacial isostatic adjustment (lower left; Hill et al. 2010). There may be additional local sources of vertical land movement that should be considered in adaptation</a:t>
            </a:r>
            <a:endParaRPr lang="de-DE" sz="1200">
              <a:solidFill>
                <a:srgbClr val="000000"/>
              </a:solidFill>
            </a:endParaRPr>
          </a:p>
        </p:txBody>
      </p:sp>
      <p:sp>
        <p:nvSpPr>
          <p:cNvPr id="15" name="Rechteck 14"/>
          <p:cNvSpPr/>
          <p:nvPr/>
        </p:nvSpPr>
        <p:spPr>
          <a:xfrm>
            <a:off x="4059661" y="408759"/>
            <a:ext cx="2592288" cy="435056"/>
          </a:xfrm>
          <a:prstGeom prst="rect">
            <a:avLst/>
          </a:prstGeom>
        </p:spPr>
        <p:txBody>
          <a:bodyPr wrap="square">
            <a:spAutoFit/>
          </a:bodyPr>
          <a:lstStyle/>
          <a:p>
            <a:r>
              <a:rPr lang="de-DE" sz="2000" b="1" smtClean="0">
                <a:solidFill>
                  <a:schemeClr val="accent1"/>
                </a:solidFill>
              </a:rPr>
              <a:t>Sea level rise</a:t>
            </a:r>
            <a:endParaRPr lang="de-DE" sz="2000">
              <a:solidFill>
                <a:schemeClr val="accent1"/>
              </a:solidFill>
              <a:latin typeface="Arial" charset="0"/>
            </a:endParaRPr>
          </a:p>
        </p:txBody>
      </p:sp>
      <p:sp>
        <p:nvSpPr>
          <p:cNvPr id="16" name="Rectangle 2"/>
          <p:cNvSpPr>
            <a:spLocks noChangeArrowheads="1"/>
          </p:cNvSpPr>
          <p:nvPr/>
        </p:nvSpPr>
        <p:spPr bwMode="gray">
          <a:xfrm>
            <a:off x="522164" y="259704"/>
            <a:ext cx="3240360"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defTabSz="1042988">
              <a:lnSpc>
                <a:spcPct val="100000"/>
              </a:lnSpc>
              <a:buFontTx/>
              <a:buNone/>
            </a:pPr>
            <a:r>
              <a:rPr lang="de-DE" sz="2000" b="1" smtClean="0">
                <a:solidFill>
                  <a:srgbClr val="000000"/>
                </a:solidFill>
              </a:rPr>
              <a:t>Projected </a:t>
            </a:r>
            <a:r>
              <a:rPr lang="de-DE" sz="2000" b="1">
                <a:solidFill>
                  <a:srgbClr val="000000"/>
                </a:solidFill>
              </a:rPr>
              <a:t>changes until 2100…</a:t>
            </a:r>
          </a:p>
        </p:txBody>
      </p:sp>
      <p:pic>
        <p:nvPicPr>
          <p:cNvPr id="10" name="Grafik 9" descr="C:\Users\koeppen\AppData\Local\Temp\25d5slxb.hsp.png"/>
          <p:cNvPicPr/>
          <p:nvPr/>
        </p:nvPicPr>
        <p:blipFill>
          <a:blip r:embed="rId4">
            <a:extLst>
              <a:ext uri="{28A0092B-C50C-407E-A947-70E740481C1C}">
                <a14:useLocalDpi xmlns:a14="http://schemas.microsoft.com/office/drawing/2010/main" val="0"/>
              </a:ext>
            </a:extLst>
          </a:blip>
          <a:srcRect/>
          <a:stretch>
            <a:fillRect/>
          </a:stretch>
        </p:blipFill>
        <p:spPr bwMode="auto">
          <a:xfrm>
            <a:off x="305907" y="1331913"/>
            <a:ext cx="6116320" cy="4056380"/>
          </a:xfrm>
          <a:prstGeom prst="rect">
            <a:avLst/>
          </a:prstGeom>
          <a:noFill/>
          <a:ln>
            <a:noFill/>
          </a:ln>
        </p:spPr>
      </p:pic>
      <p:sp>
        <p:nvSpPr>
          <p:cNvPr id="11" name="Rectangle 5"/>
          <p:cNvSpPr>
            <a:spLocks noChangeArrowheads="1"/>
          </p:cNvSpPr>
          <p:nvPr/>
        </p:nvSpPr>
        <p:spPr bwMode="gray">
          <a:xfrm>
            <a:off x="9613083" y="6827541"/>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14</a:t>
            </a:r>
            <a:endParaRPr lang="en-US" sz="1800" b="1">
              <a:solidFill>
                <a:srgbClr val="0098D4"/>
              </a:solidFill>
            </a:endParaRPr>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308226411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391092" y="416571"/>
            <a:ext cx="170384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a:t>
            </a:r>
            <a:endParaRPr lang="de-DE" sz="2000" b="1">
              <a:solidFill>
                <a:srgbClr val="00A2E0"/>
              </a:solidFill>
              <a:latin typeface="Calibri" pitchFamily="34" charset="0"/>
            </a:endParaRPr>
          </a:p>
        </p:txBody>
      </p:sp>
      <p:sp>
        <p:nvSpPr>
          <p:cNvPr id="133125" name="Text Box 5"/>
          <p:cNvSpPr txBox="1">
            <a:spLocks noChangeArrowheads="1"/>
          </p:cNvSpPr>
          <p:nvPr/>
        </p:nvSpPr>
        <p:spPr bwMode="auto">
          <a:xfrm>
            <a:off x="207741" y="1331913"/>
            <a:ext cx="207054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Land-Ökosysteme</a:t>
            </a:r>
            <a:endParaRPr lang="de-DE" sz="2000" b="1">
              <a:solidFill>
                <a:srgbClr val="00A2E0"/>
              </a:solidFill>
              <a:latin typeface="Calibri" pitchFamily="34" charset="0"/>
            </a:endParaRPr>
          </a:p>
        </p:txBody>
      </p:sp>
      <p:pic>
        <p:nvPicPr>
          <p:cNvPr id="133126" name="Picture 6" descr="DSCF00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825" y="1836738"/>
            <a:ext cx="2808288" cy="2111375"/>
          </a:xfrm>
          <a:prstGeom prst="rect">
            <a:avLst/>
          </a:prstGeom>
          <a:noFill/>
          <a:extLst>
            <a:ext uri="{909E8E84-426E-40DD-AFC4-6F175D3DCCD1}">
              <a14:hiddenFill xmlns:a14="http://schemas.microsoft.com/office/drawing/2010/main">
                <a:solidFill>
                  <a:srgbClr val="FFFFFF"/>
                </a:solidFill>
              </a14:hiddenFill>
            </a:ext>
          </a:extLst>
        </p:spPr>
      </p:pic>
      <p:sp>
        <p:nvSpPr>
          <p:cNvPr id="133128" name="Text Box 8"/>
          <p:cNvSpPr txBox="1">
            <a:spLocks noChangeArrowheads="1"/>
          </p:cNvSpPr>
          <p:nvPr/>
        </p:nvSpPr>
        <p:spPr bwMode="auto">
          <a:xfrm>
            <a:off x="290513" y="4140200"/>
            <a:ext cx="3215024" cy="15718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2000" b="1" dirty="0">
                <a:solidFill>
                  <a:srgbClr val="00A2E0"/>
                </a:solidFill>
                <a:latin typeface="Calibri" pitchFamily="34" charset="0"/>
              </a:rPr>
              <a:t>Verlängerte </a:t>
            </a:r>
          </a:p>
          <a:p>
            <a:r>
              <a:rPr lang="de-DE" sz="2000" b="1" dirty="0" err="1">
                <a:solidFill>
                  <a:srgbClr val="00A2E0"/>
                </a:solidFill>
                <a:latin typeface="Calibri" pitchFamily="34" charset="0"/>
              </a:rPr>
              <a:t>Wachtumsperiode</a:t>
            </a:r>
            <a:endParaRPr lang="de-DE" sz="2000" b="1" dirty="0">
              <a:solidFill>
                <a:srgbClr val="00A2E0"/>
              </a:solidFill>
              <a:latin typeface="Calibri" pitchFamily="34" charset="0"/>
            </a:endParaRPr>
          </a:p>
          <a:p>
            <a:r>
              <a:rPr lang="de-DE" sz="2000" b="1" dirty="0">
                <a:latin typeface="Calibri" pitchFamily="34" charset="0"/>
              </a:rPr>
              <a:t>(hier Veränderungen </a:t>
            </a:r>
          </a:p>
          <a:p>
            <a:r>
              <a:rPr lang="de-DE" sz="2000" b="1" dirty="0">
                <a:latin typeface="Calibri" pitchFamily="34" charset="0"/>
              </a:rPr>
              <a:t>in den letzten ca. 50 Jahren)</a:t>
            </a:r>
            <a:r>
              <a:rPr lang="de-DE" sz="2000" b="1" dirty="0">
                <a:solidFill>
                  <a:srgbClr val="00A2E0"/>
                </a:solidFill>
                <a:latin typeface="Calibri" pitchFamily="34" charset="0"/>
              </a:rPr>
              <a:t> </a:t>
            </a:r>
          </a:p>
        </p:txBody>
      </p:sp>
      <p:grpSp>
        <p:nvGrpSpPr>
          <p:cNvPr id="2" name="Gruppieren 1"/>
          <p:cNvGrpSpPr/>
          <p:nvPr/>
        </p:nvGrpSpPr>
        <p:grpSpPr>
          <a:xfrm>
            <a:off x="3617913" y="1620838"/>
            <a:ext cx="7200900" cy="5538787"/>
            <a:chOff x="3617913" y="1620838"/>
            <a:chExt cx="7200900" cy="5538787"/>
          </a:xfrm>
        </p:grpSpPr>
        <p:grpSp>
          <p:nvGrpSpPr>
            <p:cNvPr id="133152" name="Group 32"/>
            <p:cNvGrpSpPr>
              <a:grpSpLocks/>
            </p:cNvGrpSpPr>
            <p:nvPr/>
          </p:nvGrpSpPr>
          <p:grpSpPr bwMode="auto">
            <a:xfrm>
              <a:off x="8429625" y="1692275"/>
              <a:ext cx="2389188" cy="1866900"/>
              <a:chOff x="5310" y="1066"/>
              <a:chExt cx="1505" cy="1176"/>
            </a:xfrm>
          </p:grpSpPr>
          <p:pic>
            <p:nvPicPr>
              <p:cNvPr id="13313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0" y="1066"/>
                <a:ext cx="647" cy="11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39" name="Text Box 19"/>
              <p:cNvSpPr txBox="1">
                <a:spLocks noChangeArrowheads="1"/>
              </p:cNvSpPr>
              <p:nvPr/>
            </p:nvSpPr>
            <p:spPr bwMode="auto">
              <a:xfrm>
                <a:off x="5908" y="1701"/>
                <a:ext cx="907" cy="5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Johannisbeere:</a:t>
                </a:r>
                <a:br>
                  <a:rPr lang="de-DE" sz="1400" b="1">
                    <a:latin typeface="Calibri" pitchFamily="34" charset="0"/>
                  </a:rPr>
                </a:br>
                <a:r>
                  <a:rPr lang="de-DE" sz="1400" b="1">
                    <a:latin typeface="Calibri" pitchFamily="34" charset="0"/>
                  </a:rPr>
                  <a:t>blüht etwa 2 Wochen länger</a:t>
                </a:r>
                <a:endParaRPr lang="de-DE" sz="1400" b="1">
                  <a:solidFill>
                    <a:srgbClr val="00A2E0"/>
                  </a:solidFill>
                  <a:latin typeface="Calibri" pitchFamily="34" charset="0"/>
                </a:endParaRPr>
              </a:p>
            </p:txBody>
          </p:sp>
        </p:grpSp>
        <p:grpSp>
          <p:nvGrpSpPr>
            <p:cNvPr id="133153" name="Group 33"/>
            <p:cNvGrpSpPr>
              <a:grpSpLocks/>
            </p:cNvGrpSpPr>
            <p:nvPr/>
          </p:nvGrpSpPr>
          <p:grpSpPr bwMode="auto">
            <a:xfrm>
              <a:off x="3617913" y="4140200"/>
              <a:ext cx="2808287" cy="2449513"/>
              <a:chOff x="2279" y="2608"/>
              <a:chExt cx="1769" cy="1543"/>
            </a:xfrm>
          </p:grpSpPr>
          <p:pic>
            <p:nvPicPr>
              <p:cNvPr id="133134"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9" y="2608"/>
                <a:ext cx="932" cy="15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0" name="Text Box 20"/>
              <p:cNvSpPr txBox="1">
                <a:spLocks noChangeArrowheads="1"/>
              </p:cNvSpPr>
              <p:nvPr/>
            </p:nvSpPr>
            <p:spPr bwMode="auto">
              <a:xfrm>
                <a:off x="3232" y="3606"/>
                <a:ext cx="816" cy="5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Moorbirke:</a:t>
                </a:r>
                <a:br>
                  <a:rPr lang="de-DE" sz="1400" b="1">
                    <a:latin typeface="Calibri" pitchFamily="34" charset="0"/>
                  </a:rPr>
                </a:br>
                <a:r>
                  <a:rPr lang="de-DE" sz="1400" b="1">
                    <a:latin typeface="Calibri" pitchFamily="34" charset="0"/>
                  </a:rPr>
                  <a:t>2-3 Wochen früher</a:t>
                </a:r>
                <a:endParaRPr lang="de-DE" sz="1400" b="1">
                  <a:solidFill>
                    <a:srgbClr val="00A2E0"/>
                  </a:solidFill>
                  <a:latin typeface="Calibri" pitchFamily="34" charset="0"/>
                </a:endParaRPr>
              </a:p>
            </p:txBody>
          </p:sp>
        </p:grpSp>
        <p:grpSp>
          <p:nvGrpSpPr>
            <p:cNvPr id="133150" name="Group 30"/>
            <p:cNvGrpSpPr>
              <a:grpSpLocks/>
            </p:cNvGrpSpPr>
            <p:nvPr/>
          </p:nvGrpSpPr>
          <p:grpSpPr bwMode="auto">
            <a:xfrm>
              <a:off x="3762375" y="1620838"/>
              <a:ext cx="2520950" cy="2082800"/>
              <a:chOff x="2370" y="1021"/>
              <a:chExt cx="1588" cy="1312"/>
            </a:xfrm>
          </p:grpSpPr>
          <p:pic>
            <p:nvPicPr>
              <p:cNvPr id="13313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 y="1021"/>
                <a:ext cx="685" cy="113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37" name="Text Box 17"/>
              <p:cNvSpPr txBox="1">
                <a:spLocks noChangeArrowheads="1"/>
              </p:cNvSpPr>
              <p:nvPr/>
            </p:nvSpPr>
            <p:spPr bwMode="auto">
              <a:xfrm>
                <a:off x="3096" y="1792"/>
                <a:ext cx="862" cy="5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Huflattich:</a:t>
                </a:r>
                <a:br>
                  <a:rPr lang="de-DE" sz="1400" b="1">
                    <a:latin typeface="Calibri" pitchFamily="34" charset="0"/>
                  </a:rPr>
                </a:br>
                <a:r>
                  <a:rPr lang="de-DE" sz="1400" b="1">
                    <a:latin typeface="Calibri" pitchFamily="34" charset="0"/>
                  </a:rPr>
                  <a:t>10 - 20 Tage früher</a:t>
                </a:r>
                <a:endParaRPr lang="de-DE" sz="1400" b="1">
                  <a:solidFill>
                    <a:srgbClr val="00A2E0"/>
                  </a:solidFill>
                  <a:latin typeface="Calibri" pitchFamily="34" charset="0"/>
                </a:endParaRPr>
              </a:p>
            </p:txBody>
          </p:sp>
          <p:pic>
            <p:nvPicPr>
              <p:cNvPr id="133146"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4" y="1157"/>
                <a:ext cx="809" cy="6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3151" name="Group 31"/>
            <p:cNvGrpSpPr>
              <a:grpSpLocks/>
            </p:cNvGrpSpPr>
            <p:nvPr/>
          </p:nvGrpSpPr>
          <p:grpSpPr bwMode="auto">
            <a:xfrm>
              <a:off x="6210300" y="1620838"/>
              <a:ext cx="2160588" cy="1938337"/>
              <a:chOff x="3912" y="1021"/>
              <a:chExt cx="1361" cy="1221"/>
            </a:xfrm>
          </p:grpSpPr>
          <p:pic>
            <p:nvPicPr>
              <p:cNvPr id="13313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2" y="1021"/>
                <a:ext cx="726" cy="11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7" name="Text Box 27"/>
              <p:cNvSpPr txBox="1">
                <a:spLocks noChangeArrowheads="1"/>
              </p:cNvSpPr>
              <p:nvPr/>
            </p:nvSpPr>
            <p:spPr bwMode="auto">
              <a:xfrm>
                <a:off x="4592" y="1701"/>
                <a:ext cx="681" cy="5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Haselnuss:</a:t>
                </a:r>
                <a:br>
                  <a:rPr lang="de-DE" sz="1400" b="1">
                    <a:latin typeface="Calibri" pitchFamily="34" charset="0"/>
                  </a:rPr>
                </a:br>
                <a:r>
                  <a:rPr lang="de-DE" sz="1400" b="1">
                    <a:latin typeface="Calibri" pitchFamily="34" charset="0"/>
                  </a:rPr>
                  <a:t>10 - 20 Tage früher</a:t>
                </a:r>
                <a:endParaRPr lang="de-DE" sz="1400" b="1">
                  <a:solidFill>
                    <a:srgbClr val="00A2E0"/>
                  </a:solidFill>
                  <a:latin typeface="Calibri" pitchFamily="34" charset="0"/>
                </a:endParaRPr>
              </a:p>
            </p:txBody>
          </p:sp>
        </p:grpSp>
        <p:grpSp>
          <p:nvGrpSpPr>
            <p:cNvPr id="133157" name="Group 37"/>
            <p:cNvGrpSpPr>
              <a:grpSpLocks/>
            </p:cNvGrpSpPr>
            <p:nvPr/>
          </p:nvGrpSpPr>
          <p:grpSpPr bwMode="auto">
            <a:xfrm>
              <a:off x="8369300" y="3997325"/>
              <a:ext cx="2324100" cy="3162300"/>
              <a:chOff x="5273" y="2518"/>
              <a:chExt cx="1464" cy="1992"/>
            </a:xfrm>
          </p:grpSpPr>
          <p:sp>
            <p:nvSpPr>
              <p:cNvPr id="133142" name="Text Box 22"/>
              <p:cNvSpPr txBox="1">
                <a:spLocks noChangeArrowheads="1"/>
              </p:cNvSpPr>
              <p:nvPr/>
            </p:nvSpPr>
            <p:spPr bwMode="auto">
              <a:xfrm>
                <a:off x="5545" y="3969"/>
                <a:ext cx="1191" cy="54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Vogelbeere/Eberesche blüht etwa 2 Wochen länger</a:t>
                </a:r>
              </a:p>
            </p:txBody>
          </p:sp>
          <p:pic>
            <p:nvPicPr>
              <p:cNvPr id="133144" name="Picture 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7" y="2608"/>
                <a:ext cx="1010" cy="13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1"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73" y="2518"/>
                <a:ext cx="642" cy="9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3156" name="Group 36"/>
            <p:cNvGrpSpPr>
              <a:grpSpLocks/>
            </p:cNvGrpSpPr>
            <p:nvPr/>
          </p:nvGrpSpPr>
          <p:grpSpPr bwMode="auto">
            <a:xfrm>
              <a:off x="5922963" y="3924300"/>
              <a:ext cx="2519362" cy="3051175"/>
              <a:chOff x="3731" y="2472"/>
              <a:chExt cx="1587" cy="1922"/>
            </a:xfrm>
          </p:grpSpPr>
          <p:sp>
            <p:nvSpPr>
              <p:cNvPr id="133145" name="Text Box 25"/>
              <p:cNvSpPr txBox="1">
                <a:spLocks noChangeArrowheads="1"/>
              </p:cNvSpPr>
              <p:nvPr/>
            </p:nvSpPr>
            <p:spPr bwMode="auto">
              <a:xfrm>
                <a:off x="4003" y="4014"/>
                <a:ext cx="1315" cy="3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Vogelkirsche blüht etwa 2 Wochen länger</a:t>
                </a:r>
                <a:endParaRPr lang="de-DE" sz="1400" b="1">
                  <a:solidFill>
                    <a:srgbClr val="00A2E0"/>
                  </a:solidFill>
                  <a:latin typeface="Calibri" pitchFamily="34" charset="0"/>
                </a:endParaRPr>
              </a:p>
            </p:txBody>
          </p:sp>
          <p:pic>
            <p:nvPicPr>
              <p:cNvPr id="133143" name="Picture 2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25" y="2608"/>
                <a:ext cx="1045" cy="13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8" name="Picture 2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1" y="2472"/>
                <a:ext cx="503" cy="8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33149" name="Rectangle 29"/>
          <p:cNvSpPr>
            <a:spLocks noChangeArrowheads="1"/>
          </p:cNvSpPr>
          <p:nvPr/>
        </p:nvSpPr>
        <p:spPr bwMode="auto">
          <a:xfrm>
            <a:off x="9766300" y="7237413"/>
            <a:ext cx="927100" cy="238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defTabSz="1042988"/>
            <a:r>
              <a:rPr lang="de-DE" sz="800">
                <a:latin typeface="Calibri" pitchFamily="34" charset="0"/>
              </a:rPr>
              <a:t>Fotos: wikipedia</a:t>
            </a:r>
          </a:p>
        </p:txBody>
      </p:sp>
      <p:pic>
        <p:nvPicPr>
          <p:cNvPr id="29"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12"/>
          <p:cNvSpPr>
            <a:spLocks noChangeArrowheads="1"/>
          </p:cNvSpPr>
          <p:nvPr/>
        </p:nvSpPr>
        <p:spPr bwMode="gray">
          <a:xfrm>
            <a:off x="290513" y="5760243"/>
            <a:ext cx="2879725" cy="13993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52438" lvl="1" indent="-273050" algn="l" defTabSz="1042988">
              <a:buFont typeface="Wingdings 3" pitchFamily="18" charset="2"/>
              <a:buChar char="Ò"/>
              <a:tabLst>
                <a:tab pos="449263" algn="l"/>
                <a:tab pos="898525" algn="l"/>
                <a:tab pos="1347788" algn="l"/>
                <a:tab pos="1797050" algn="l"/>
              </a:tabLst>
            </a:pPr>
            <a:r>
              <a:rPr lang="de-DE" sz="1800" b="1">
                <a:latin typeface="Calibri" pitchFamily="34" charset="0"/>
              </a:rPr>
              <a:t>Früherer Blühbeginn </a:t>
            </a:r>
            <a:br>
              <a:rPr lang="de-DE" sz="1800" b="1">
                <a:latin typeface="Calibri" pitchFamily="34" charset="0"/>
              </a:rPr>
            </a:br>
            <a:r>
              <a:rPr lang="de-DE" sz="1800" b="1">
                <a:latin typeface="Calibri" pitchFamily="34" charset="0"/>
              </a:rPr>
              <a:t>im Frühling </a:t>
            </a:r>
          </a:p>
          <a:p>
            <a:pPr marL="452438" lvl="1" indent="-273050" algn="l" defTabSz="1042988">
              <a:buFont typeface="Wingdings 3" pitchFamily="18" charset="2"/>
              <a:buChar char="Ò"/>
              <a:tabLst>
                <a:tab pos="449263" algn="l"/>
                <a:tab pos="898525" algn="l"/>
                <a:tab pos="1347788" algn="l"/>
                <a:tab pos="1797050" algn="l"/>
              </a:tabLst>
            </a:pPr>
            <a:r>
              <a:rPr lang="de-DE" sz="1800" b="1">
                <a:latin typeface="Calibri" pitchFamily="34" charset="0"/>
              </a:rPr>
              <a:t>Späterer Blattfall </a:t>
            </a:r>
            <a:br>
              <a:rPr lang="de-DE" sz="1800" b="1">
                <a:latin typeface="Calibri" pitchFamily="34" charset="0"/>
              </a:rPr>
            </a:br>
            <a:r>
              <a:rPr lang="de-DE" sz="1800" b="1">
                <a:latin typeface="Calibri" pitchFamily="34" charset="0"/>
              </a:rPr>
              <a:t>im Herbst</a:t>
            </a:r>
          </a:p>
        </p:txBody>
      </p:sp>
      <p:pic>
        <p:nvPicPr>
          <p:cNvPr id="31" name="Grafik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3337942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28"/>
                                        </p:tgtEl>
                                        <p:attrNameLst>
                                          <p:attrName>style.visibility</p:attrName>
                                        </p:attrNameLst>
                                      </p:cBhvr>
                                      <p:to>
                                        <p:strVal val="visible"/>
                                      </p:to>
                                    </p:set>
                                    <p:animEffect transition="in" filter="fade">
                                      <p:cBhvr>
                                        <p:cTn id="7" dur="500"/>
                                        <p:tgtEl>
                                          <p:spTgt spid="133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8" grpId="0"/>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Text Box 4"/>
          <p:cNvSpPr txBox="1">
            <a:spLocks noChangeArrowheads="1"/>
          </p:cNvSpPr>
          <p:nvPr/>
        </p:nvSpPr>
        <p:spPr bwMode="auto">
          <a:xfrm>
            <a:off x="207741" y="1331913"/>
            <a:ext cx="207054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Land-Ökosysteme</a:t>
            </a:r>
            <a:endParaRPr lang="de-DE" sz="2000" b="1">
              <a:solidFill>
                <a:srgbClr val="00A2E0"/>
              </a:solidFill>
              <a:latin typeface="Calibri" pitchFamily="34" charset="0"/>
            </a:endParaRPr>
          </a:p>
        </p:txBody>
      </p:sp>
      <p:pic>
        <p:nvPicPr>
          <p:cNvPr id="134149" name="Picture 5" descr="DSCF00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916" y="2052439"/>
            <a:ext cx="2808288" cy="2111375"/>
          </a:xfrm>
          <a:prstGeom prst="rect">
            <a:avLst/>
          </a:prstGeom>
          <a:noFill/>
          <a:extLst>
            <a:ext uri="{909E8E84-426E-40DD-AFC4-6F175D3DCCD1}">
              <a14:hiddenFill xmlns:a14="http://schemas.microsoft.com/office/drawing/2010/main">
                <a:solidFill>
                  <a:srgbClr val="FFFFFF"/>
                </a:solidFill>
              </a14:hiddenFill>
            </a:ext>
          </a:extLst>
        </p:spPr>
      </p:pic>
      <p:sp>
        <p:nvSpPr>
          <p:cNvPr id="134150" name="Text Box 6"/>
          <p:cNvSpPr txBox="1">
            <a:spLocks noChangeArrowheads="1"/>
          </p:cNvSpPr>
          <p:nvPr/>
        </p:nvSpPr>
        <p:spPr bwMode="auto">
          <a:xfrm>
            <a:off x="3789174" y="1386192"/>
            <a:ext cx="6148764" cy="8331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2000" b="1" dirty="0">
                <a:solidFill>
                  <a:srgbClr val="00A2E0"/>
                </a:solidFill>
                <a:latin typeface="Calibri" pitchFamily="34" charset="0"/>
              </a:rPr>
              <a:t>Verschiebung der </a:t>
            </a:r>
            <a:r>
              <a:rPr lang="de-DE" sz="2000" b="1" dirty="0" smtClean="0">
                <a:solidFill>
                  <a:srgbClr val="00A2E0"/>
                </a:solidFill>
                <a:latin typeface="Calibri" pitchFamily="34" charset="0"/>
              </a:rPr>
              <a:t>Ausbreitungsgrenzen</a:t>
            </a:r>
            <a:endParaRPr lang="de-DE" sz="2000" b="1" dirty="0">
              <a:solidFill>
                <a:srgbClr val="00A2E0"/>
              </a:solidFill>
              <a:latin typeface="Calibri" pitchFamily="34" charset="0"/>
            </a:endParaRPr>
          </a:p>
          <a:p>
            <a:r>
              <a:rPr lang="de-DE" sz="2000" b="1" dirty="0">
                <a:latin typeface="Calibri" pitchFamily="34" charset="0"/>
              </a:rPr>
              <a:t>Nach Norden und Osten</a:t>
            </a:r>
            <a:r>
              <a:rPr lang="de-DE" sz="2000" b="1" dirty="0">
                <a:solidFill>
                  <a:srgbClr val="00A2E0"/>
                </a:solidFill>
                <a:latin typeface="Calibri" pitchFamily="34" charset="0"/>
              </a:rPr>
              <a:t> </a:t>
            </a:r>
          </a:p>
        </p:txBody>
      </p:sp>
      <p:sp>
        <p:nvSpPr>
          <p:cNvPr id="134166" name="Rectangle 22"/>
          <p:cNvSpPr>
            <a:spLocks noChangeArrowheads="1"/>
          </p:cNvSpPr>
          <p:nvPr/>
        </p:nvSpPr>
        <p:spPr bwMode="gray">
          <a:xfrm>
            <a:off x="3546708" y="2658911"/>
            <a:ext cx="7056437" cy="1368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algn="l" defTabSz="1042988">
              <a:buFont typeface="Wingdings 3" pitchFamily="18" charset="2"/>
              <a:buChar char="Ò"/>
              <a:tabLst>
                <a:tab pos="449263" algn="l"/>
                <a:tab pos="898525" algn="l"/>
                <a:tab pos="1347788" algn="l"/>
                <a:tab pos="1797050" algn="l"/>
              </a:tabLst>
            </a:pPr>
            <a:r>
              <a:rPr lang="de-DE" sz="1800" b="1" dirty="0" err="1" smtClean="0">
                <a:latin typeface="Calibri" pitchFamily="34" charset="0"/>
              </a:rPr>
              <a:t>Nordwärtige</a:t>
            </a:r>
            <a:r>
              <a:rPr lang="de-DE" sz="1800" b="1" dirty="0" smtClean="0">
                <a:latin typeface="Calibri" pitchFamily="34" charset="0"/>
              </a:rPr>
              <a:t> </a:t>
            </a:r>
            <a:r>
              <a:rPr lang="de-DE" sz="1800" b="1" dirty="0">
                <a:latin typeface="Calibri" pitchFamily="34" charset="0"/>
              </a:rPr>
              <a:t>Ausbreitung wärmeliebender Arten</a:t>
            </a:r>
            <a:br>
              <a:rPr lang="de-DE" sz="1800" b="1" dirty="0">
                <a:latin typeface="Calibri" pitchFamily="34" charset="0"/>
              </a:rPr>
            </a:br>
            <a:r>
              <a:rPr lang="de-DE" sz="1800" b="1" dirty="0">
                <a:solidFill>
                  <a:srgbClr val="00A2E0"/>
                </a:solidFill>
                <a:latin typeface="Calibri" pitchFamily="34" charset="0"/>
              </a:rPr>
              <a:t>(jedoch Zerschneidung und Fragmentierung der Lebensräume entscheidend!)</a:t>
            </a:r>
          </a:p>
          <a:p>
            <a:pPr marL="446088" lvl="1" indent="-444500" algn="l" defTabSz="1042988">
              <a:buFont typeface="Wingdings 3" pitchFamily="18" charset="2"/>
              <a:buChar char="Ò"/>
              <a:tabLst>
                <a:tab pos="449263" algn="l"/>
                <a:tab pos="898525" algn="l"/>
                <a:tab pos="1347788" algn="l"/>
                <a:tab pos="1797050" algn="l"/>
              </a:tabLst>
            </a:pPr>
            <a:r>
              <a:rPr lang="de-DE" sz="1800" b="1" dirty="0">
                <a:latin typeface="Calibri" pitchFamily="34" charset="0"/>
              </a:rPr>
              <a:t>Einwanderung neuer Arten</a:t>
            </a:r>
          </a:p>
        </p:txBody>
      </p:sp>
      <p:pic>
        <p:nvPicPr>
          <p:cNvPr id="134167"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462" y="4644578"/>
            <a:ext cx="2081213" cy="15605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68"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913" y="4644578"/>
            <a:ext cx="1398587" cy="23479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69" name="Text Box 25"/>
          <p:cNvSpPr txBox="1">
            <a:spLocks noChangeArrowheads="1"/>
          </p:cNvSpPr>
          <p:nvPr/>
        </p:nvSpPr>
        <p:spPr bwMode="auto">
          <a:xfrm>
            <a:off x="1861487" y="6228903"/>
            <a:ext cx="1368425" cy="3476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Stechpalme</a:t>
            </a:r>
            <a:endParaRPr lang="de-DE" sz="1400" b="1">
              <a:solidFill>
                <a:srgbClr val="00A2E0"/>
              </a:solidFill>
              <a:latin typeface="Calibri" pitchFamily="34" charset="0"/>
            </a:endParaRPr>
          </a:p>
        </p:txBody>
      </p:sp>
      <p:pic>
        <p:nvPicPr>
          <p:cNvPr id="13417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804" y="4644578"/>
            <a:ext cx="2857500" cy="2143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71" name="Text Box 27"/>
          <p:cNvSpPr txBox="1">
            <a:spLocks noChangeArrowheads="1"/>
          </p:cNvSpPr>
          <p:nvPr/>
        </p:nvSpPr>
        <p:spPr bwMode="auto">
          <a:xfrm>
            <a:off x="6282804" y="6803578"/>
            <a:ext cx="1800225" cy="3476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Rauhautfledermaus</a:t>
            </a:r>
            <a:endParaRPr lang="de-DE" sz="1400" b="1">
              <a:solidFill>
                <a:srgbClr val="00A2E0"/>
              </a:solidFill>
              <a:latin typeface="Calibri" pitchFamily="34" charset="0"/>
            </a:endParaRPr>
          </a:p>
        </p:txBody>
      </p:sp>
      <p:sp>
        <p:nvSpPr>
          <p:cNvPr id="134172" name="Rectangle 28"/>
          <p:cNvSpPr>
            <a:spLocks noChangeArrowheads="1"/>
          </p:cNvSpPr>
          <p:nvPr/>
        </p:nvSpPr>
        <p:spPr bwMode="auto">
          <a:xfrm>
            <a:off x="9667875" y="7237413"/>
            <a:ext cx="927100" cy="238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defTabSz="1042988"/>
            <a:r>
              <a:rPr lang="de-DE" sz="800">
                <a:latin typeface="Calibri" pitchFamily="34" charset="0"/>
              </a:rPr>
              <a:t>Fotos: wikipedia</a:t>
            </a:r>
          </a:p>
        </p:txBody>
      </p:sp>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2"/>
          <p:cNvSpPr txBox="1">
            <a:spLocks noChangeArrowheads="1"/>
          </p:cNvSpPr>
          <p:nvPr/>
        </p:nvSpPr>
        <p:spPr bwMode="auto">
          <a:xfrm>
            <a:off x="391092" y="416571"/>
            <a:ext cx="170384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a:t>
            </a:r>
            <a:endParaRPr lang="de-DE" sz="2000" b="1">
              <a:solidFill>
                <a:srgbClr val="00A2E0"/>
              </a:solidFill>
              <a:latin typeface="Calibri" pitchFamily="34" charset="0"/>
            </a:endParaRPr>
          </a:p>
        </p:txBody>
      </p:sp>
      <p:pic>
        <p:nvPicPr>
          <p:cNvPr id="16" name="Grafi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1113772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4168"/>
                                        </p:tgtEl>
                                        <p:attrNameLst>
                                          <p:attrName>style.visibility</p:attrName>
                                        </p:attrNameLst>
                                      </p:cBhvr>
                                      <p:to>
                                        <p:strVal val="visible"/>
                                      </p:to>
                                    </p:set>
                                    <p:animEffect transition="in" filter="fade">
                                      <p:cBhvr>
                                        <p:cTn id="7" dur="2000"/>
                                        <p:tgtEl>
                                          <p:spTgt spid="134168"/>
                                        </p:tgtEl>
                                      </p:cBhvr>
                                    </p:animEffect>
                                  </p:childTnLst>
                                </p:cTn>
                              </p:par>
                              <p:par>
                                <p:cTn id="8" presetID="10" presetClass="entr" presetSubtype="0" fill="hold" nodeType="withEffect">
                                  <p:stCondLst>
                                    <p:cond delay="0"/>
                                  </p:stCondLst>
                                  <p:childTnLst>
                                    <p:set>
                                      <p:cBhvr>
                                        <p:cTn id="9" dur="1" fill="hold">
                                          <p:stCondLst>
                                            <p:cond delay="0"/>
                                          </p:stCondLst>
                                        </p:cTn>
                                        <p:tgtEl>
                                          <p:spTgt spid="134167"/>
                                        </p:tgtEl>
                                        <p:attrNameLst>
                                          <p:attrName>style.visibility</p:attrName>
                                        </p:attrNameLst>
                                      </p:cBhvr>
                                      <p:to>
                                        <p:strVal val="visible"/>
                                      </p:to>
                                    </p:set>
                                    <p:animEffect transition="in" filter="fade">
                                      <p:cBhvr>
                                        <p:cTn id="10" dur="2000"/>
                                        <p:tgtEl>
                                          <p:spTgt spid="1341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4169"/>
                                        </p:tgtEl>
                                        <p:attrNameLst>
                                          <p:attrName>style.visibility</p:attrName>
                                        </p:attrNameLst>
                                      </p:cBhvr>
                                      <p:to>
                                        <p:strVal val="visible"/>
                                      </p:to>
                                    </p:set>
                                    <p:animEffect transition="in" filter="fade">
                                      <p:cBhvr>
                                        <p:cTn id="13" dur="2000"/>
                                        <p:tgtEl>
                                          <p:spTgt spid="13416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34170"/>
                                        </p:tgtEl>
                                        <p:attrNameLst>
                                          <p:attrName>style.visibility</p:attrName>
                                        </p:attrNameLst>
                                      </p:cBhvr>
                                      <p:to>
                                        <p:strVal val="visible"/>
                                      </p:to>
                                    </p:set>
                                    <p:animEffect transition="in" filter="fade">
                                      <p:cBhvr>
                                        <p:cTn id="18" dur="2000"/>
                                        <p:tgtEl>
                                          <p:spTgt spid="13417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4171"/>
                                        </p:tgtEl>
                                        <p:attrNameLst>
                                          <p:attrName>style.visibility</p:attrName>
                                        </p:attrNameLst>
                                      </p:cBhvr>
                                      <p:to>
                                        <p:strVal val="visible"/>
                                      </p:to>
                                    </p:set>
                                    <p:animEffect transition="in" filter="fade">
                                      <p:cBhvr>
                                        <p:cTn id="21" dur="2000"/>
                                        <p:tgtEl>
                                          <p:spTgt spid="134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9" grpId="0"/>
      <p:bldP spid="134171"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2" name="Text Box 4"/>
          <p:cNvSpPr txBox="1">
            <a:spLocks noChangeArrowheads="1"/>
          </p:cNvSpPr>
          <p:nvPr/>
        </p:nvSpPr>
        <p:spPr bwMode="auto">
          <a:xfrm>
            <a:off x="207741" y="1331913"/>
            <a:ext cx="207054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Land-Ökosysteme</a:t>
            </a:r>
            <a:endParaRPr lang="de-DE" sz="2000" b="1">
              <a:solidFill>
                <a:srgbClr val="00A2E0"/>
              </a:solidFill>
              <a:latin typeface="Calibri" pitchFamily="34" charset="0"/>
            </a:endParaRPr>
          </a:p>
        </p:txBody>
      </p:sp>
      <p:pic>
        <p:nvPicPr>
          <p:cNvPr id="135173" name="Picture 5" descr="DSCF00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825" y="1836738"/>
            <a:ext cx="2808288" cy="2111375"/>
          </a:xfrm>
          <a:prstGeom prst="rect">
            <a:avLst/>
          </a:prstGeom>
          <a:noFill/>
          <a:extLst>
            <a:ext uri="{909E8E84-426E-40DD-AFC4-6F175D3DCCD1}">
              <a14:hiddenFill xmlns:a14="http://schemas.microsoft.com/office/drawing/2010/main">
                <a:solidFill>
                  <a:srgbClr val="FFFFFF"/>
                </a:solidFill>
              </a14:hiddenFill>
            </a:ext>
          </a:extLst>
        </p:spPr>
      </p:pic>
      <p:sp>
        <p:nvSpPr>
          <p:cNvPr id="135174" name="Text Box 6"/>
          <p:cNvSpPr txBox="1">
            <a:spLocks noChangeArrowheads="1"/>
          </p:cNvSpPr>
          <p:nvPr/>
        </p:nvSpPr>
        <p:spPr bwMode="auto">
          <a:xfrm>
            <a:off x="306388" y="3924300"/>
            <a:ext cx="2916237" cy="752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800" b="1">
                <a:solidFill>
                  <a:srgbClr val="00A2E0"/>
                </a:solidFill>
                <a:latin typeface="Calibri" pitchFamily="34" charset="0"/>
              </a:rPr>
              <a:t>Zugvögel ändern Zugbahnen </a:t>
            </a:r>
          </a:p>
          <a:p>
            <a:r>
              <a:rPr lang="de-DE" sz="1800" b="1">
                <a:latin typeface="Calibri" pitchFamily="34" charset="0"/>
              </a:rPr>
              <a:t>oder bleiben standorttreu</a:t>
            </a:r>
          </a:p>
        </p:txBody>
      </p:sp>
      <p:sp>
        <p:nvSpPr>
          <p:cNvPr id="135178" name="Text Box 10"/>
          <p:cNvSpPr txBox="1">
            <a:spLocks noChangeArrowheads="1"/>
          </p:cNvSpPr>
          <p:nvPr/>
        </p:nvSpPr>
        <p:spPr bwMode="auto">
          <a:xfrm>
            <a:off x="4410075" y="3997325"/>
            <a:ext cx="1368425" cy="347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Höckerschwan</a:t>
            </a:r>
            <a:endParaRPr lang="de-DE" sz="1400" b="1">
              <a:solidFill>
                <a:srgbClr val="00A2E0"/>
              </a:solidFill>
              <a:latin typeface="Calibri" pitchFamily="34" charset="0"/>
            </a:endParaRPr>
          </a:p>
        </p:txBody>
      </p:sp>
      <p:sp>
        <p:nvSpPr>
          <p:cNvPr id="135180" name="Text Box 12"/>
          <p:cNvSpPr txBox="1">
            <a:spLocks noChangeArrowheads="1"/>
          </p:cNvSpPr>
          <p:nvPr/>
        </p:nvSpPr>
        <p:spPr bwMode="auto">
          <a:xfrm>
            <a:off x="1243013" y="6661150"/>
            <a:ext cx="1800225" cy="347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Haubentaucher</a:t>
            </a:r>
            <a:endParaRPr lang="de-DE" sz="1400" b="1">
              <a:solidFill>
                <a:srgbClr val="00A2E0"/>
              </a:solidFill>
              <a:latin typeface="Calibri" pitchFamily="34" charset="0"/>
            </a:endParaRPr>
          </a:p>
        </p:txBody>
      </p:sp>
      <p:sp>
        <p:nvSpPr>
          <p:cNvPr id="135181" name="Text Box 13"/>
          <p:cNvSpPr txBox="1">
            <a:spLocks noChangeArrowheads="1"/>
          </p:cNvSpPr>
          <p:nvPr/>
        </p:nvSpPr>
        <p:spPr bwMode="auto">
          <a:xfrm>
            <a:off x="8010525" y="4068763"/>
            <a:ext cx="1008063" cy="3476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Graugans</a:t>
            </a:r>
            <a:endParaRPr lang="de-DE" sz="1400" b="1">
              <a:solidFill>
                <a:srgbClr val="00A2E0"/>
              </a:solidFill>
              <a:latin typeface="Calibri" pitchFamily="34" charset="0"/>
            </a:endParaRPr>
          </a:p>
        </p:txBody>
      </p:sp>
      <p:pic>
        <p:nvPicPr>
          <p:cNvPr id="135182"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6475" y="1836738"/>
            <a:ext cx="3024188" cy="212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8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25" y="1836738"/>
            <a:ext cx="3494088" cy="2111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84" name="Rectangle 16"/>
          <p:cNvSpPr>
            <a:spLocks noChangeArrowheads="1"/>
          </p:cNvSpPr>
          <p:nvPr/>
        </p:nvSpPr>
        <p:spPr bwMode="auto">
          <a:xfrm>
            <a:off x="9091613" y="3852863"/>
            <a:ext cx="1182687" cy="238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defTabSz="1042988"/>
            <a:r>
              <a:rPr lang="de-DE" sz="800">
                <a:latin typeface="Calibri" pitchFamily="34" charset="0"/>
              </a:rPr>
              <a:t>www.natur-lexikon.com</a:t>
            </a:r>
          </a:p>
        </p:txBody>
      </p:sp>
      <p:sp>
        <p:nvSpPr>
          <p:cNvPr id="135185" name="Rectangle 17"/>
          <p:cNvSpPr>
            <a:spLocks noChangeArrowheads="1"/>
          </p:cNvSpPr>
          <p:nvPr/>
        </p:nvSpPr>
        <p:spPr bwMode="auto">
          <a:xfrm>
            <a:off x="9883775" y="6948488"/>
            <a:ext cx="579438" cy="238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defTabSz="1042988"/>
            <a:r>
              <a:rPr lang="de-DE" sz="800">
                <a:latin typeface="Calibri" pitchFamily="34" charset="0"/>
              </a:rPr>
              <a:t>wikipedia</a:t>
            </a:r>
          </a:p>
        </p:txBody>
      </p:sp>
      <p:pic>
        <p:nvPicPr>
          <p:cNvPr id="135186"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4716463"/>
            <a:ext cx="2881313" cy="19065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8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038" y="4716463"/>
            <a:ext cx="1943100" cy="1612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88" name="Text Box 20"/>
          <p:cNvSpPr txBox="1">
            <a:spLocks noChangeArrowheads="1"/>
          </p:cNvSpPr>
          <p:nvPr/>
        </p:nvSpPr>
        <p:spPr bwMode="auto">
          <a:xfrm>
            <a:off x="3690938" y="6372225"/>
            <a:ext cx="1512887" cy="347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Schwarzkehlchen</a:t>
            </a:r>
            <a:endParaRPr lang="de-DE" sz="1400" b="1">
              <a:solidFill>
                <a:srgbClr val="00A2E0"/>
              </a:solidFill>
              <a:latin typeface="Calibri" pitchFamily="34" charset="0"/>
            </a:endParaRPr>
          </a:p>
        </p:txBody>
      </p:sp>
      <p:pic>
        <p:nvPicPr>
          <p:cNvPr id="135189"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4038" y="4716463"/>
            <a:ext cx="2160587" cy="1620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90" name="Text Box 22"/>
          <p:cNvSpPr txBox="1">
            <a:spLocks noChangeArrowheads="1"/>
          </p:cNvSpPr>
          <p:nvPr/>
        </p:nvSpPr>
        <p:spPr bwMode="auto">
          <a:xfrm>
            <a:off x="5634038" y="6372225"/>
            <a:ext cx="2305050" cy="347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Weidenlaubsänger / Zilpzalp</a:t>
            </a:r>
            <a:endParaRPr lang="de-DE" sz="1400" b="1">
              <a:solidFill>
                <a:srgbClr val="00A2E0"/>
              </a:solidFill>
              <a:latin typeface="Calibri" pitchFamily="34" charset="0"/>
            </a:endParaRPr>
          </a:p>
        </p:txBody>
      </p:sp>
      <p:pic>
        <p:nvPicPr>
          <p:cNvPr id="135191"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9088" y="4716463"/>
            <a:ext cx="2376487" cy="16081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92" name="Text Box 24"/>
          <p:cNvSpPr txBox="1">
            <a:spLocks noChangeArrowheads="1"/>
          </p:cNvSpPr>
          <p:nvPr/>
        </p:nvSpPr>
        <p:spPr bwMode="auto">
          <a:xfrm>
            <a:off x="8947150" y="6372225"/>
            <a:ext cx="504825" cy="347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Star</a:t>
            </a:r>
            <a:endParaRPr lang="de-DE" sz="1400" b="1">
              <a:solidFill>
                <a:srgbClr val="00A2E0"/>
              </a:solidFill>
              <a:latin typeface="Calibri" pitchFamily="34" charset="0"/>
            </a:endParaRPr>
          </a:p>
        </p:txBody>
      </p:sp>
      <p:pic>
        <p:nvPicPr>
          <p:cNvPr id="21"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2"/>
          <p:cNvSpPr txBox="1">
            <a:spLocks noChangeArrowheads="1"/>
          </p:cNvSpPr>
          <p:nvPr/>
        </p:nvSpPr>
        <p:spPr bwMode="auto">
          <a:xfrm>
            <a:off x="391092" y="416571"/>
            <a:ext cx="170384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a:t>
            </a:r>
            <a:endParaRPr lang="de-DE" sz="2000" b="1">
              <a:solidFill>
                <a:srgbClr val="00A2E0"/>
              </a:solidFill>
              <a:latin typeface="Calibri" pitchFamily="34" charset="0"/>
            </a:endParaRPr>
          </a:p>
        </p:txBody>
      </p:sp>
      <p:pic>
        <p:nvPicPr>
          <p:cNvPr id="23" name="Grafik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2488077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5182"/>
                                        </p:tgtEl>
                                        <p:attrNameLst>
                                          <p:attrName>style.visibility</p:attrName>
                                        </p:attrNameLst>
                                      </p:cBhvr>
                                      <p:to>
                                        <p:strVal val="visible"/>
                                      </p:to>
                                    </p:set>
                                    <p:animEffect transition="in" filter="fade">
                                      <p:cBhvr>
                                        <p:cTn id="7" dur="1000"/>
                                        <p:tgtEl>
                                          <p:spTgt spid="135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5178"/>
                                        </p:tgtEl>
                                        <p:attrNameLst>
                                          <p:attrName>style.visibility</p:attrName>
                                        </p:attrNameLst>
                                      </p:cBhvr>
                                      <p:to>
                                        <p:strVal val="visible"/>
                                      </p:to>
                                    </p:set>
                                    <p:animEffect transition="in" filter="fade">
                                      <p:cBhvr>
                                        <p:cTn id="12" dur="1000"/>
                                        <p:tgtEl>
                                          <p:spTgt spid="1351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5183"/>
                                        </p:tgtEl>
                                        <p:attrNameLst>
                                          <p:attrName>style.visibility</p:attrName>
                                        </p:attrNameLst>
                                      </p:cBhvr>
                                      <p:to>
                                        <p:strVal val="visible"/>
                                      </p:to>
                                    </p:set>
                                    <p:animEffect transition="in" filter="fade">
                                      <p:cBhvr>
                                        <p:cTn id="17" dur="1000"/>
                                        <p:tgtEl>
                                          <p:spTgt spid="13518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5184"/>
                                        </p:tgtEl>
                                        <p:attrNameLst>
                                          <p:attrName>style.visibility</p:attrName>
                                        </p:attrNameLst>
                                      </p:cBhvr>
                                      <p:to>
                                        <p:strVal val="visible"/>
                                      </p:to>
                                    </p:set>
                                    <p:animEffect transition="in" filter="fade">
                                      <p:cBhvr>
                                        <p:cTn id="20" dur="1000"/>
                                        <p:tgtEl>
                                          <p:spTgt spid="13518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5181"/>
                                        </p:tgtEl>
                                        <p:attrNameLst>
                                          <p:attrName>style.visibility</p:attrName>
                                        </p:attrNameLst>
                                      </p:cBhvr>
                                      <p:to>
                                        <p:strVal val="visible"/>
                                      </p:to>
                                    </p:set>
                                    <p:animEffect transition="in" filter="fade">
                                      <p:cBhvr>
                                        <p:cTn id="25" dur="1000"/>
                                        <p:tgtEl>
                                          <p:spTgt spid="13518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35186"/>
                                        </p:tgtEl>
                                        <p:attrNameLst>
                                          <p:attrName>style.visibility</p:attrName>
                                        </p:attrNameLst>
                                      </p:cBhvr>
                                      <p:to>
                                        <p:strVal val="visible"/>
                                      </p:to>
                                    </p:set>
                                    <p:animEffect transition="in" filter="fade">
                                      <p:cBhvr>
                                        <p:cTn id="30" dur="1000"/>
                                        <p:tgtEl>
                                          <p:spTgt spid="13518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5180"/>
                                        </p:tgtEl>
                                        <p:attrNameLst>
                                          <p:attrName>style.visibility</p:attrName>
                                        </p:attrNameLst>
                                      </p:cBhvr>
                                      <p:to>
                                        <p:strVal val="visible"/>
                                      </p:to>
                                    </p:set>
                                    <p:animEffect transition="in" filter="fade">
                                      <p:cBhvr>
                                        <p:cTn id="35" dur="1000"/>
                                        <p:tgtEl>
                                          <p:spTgt spid="13518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35187"/>
                                        </p:tgtEl>
                                        <p:attrNameLst>
                                          <p:attrName>style.visibility</p:attrName>
                                        </p:attrNameLst>
                                      </p:cBhvr>
                                      <p:to>
                                        <p:strVal val="visible"/>
                                      </p:to>
                                    </p:set>
                                    <p:animEffect transition="in" filter="fade">
                                      <p:cBhvr>
                                        <p:cTn id="40" dur="1000"/>
                                        <p:tgtEl>
                                          <p:spTgt spid="13518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5188"/>
                                        </p:tgtEl>
                                        <p:attrNameLst>
                                          <p:attrName>style.visibility</p:attrName>
                                        </p:attrNameLst>
                                      </p:cBhvr>
                                      <p:to>
                                        <p:strVal val="visible"/>
                                      </p:to>
                                    </p:set>
                                    <p:animEffect transition="in" filter="fade">
                                      <p:cBhvr>
                                        <p:cTn id="45" dur="1000"/>
                                        <p:tgtEl>
                                          <p:spTgt spid="13518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35189"/>
                                        </p:tgtEl>
                                        <p:attrNameLst>
                                          <p:attrName>style.visibility</p:attrName>
                                        </p:attrNameLst>
                                      </p:cBhvr>
                                      <p:to>
                                        <p:strVal val="visible"/>
                                      </p:to>
                                    </p:set>
                                    <p:animEffect transition="in" filter="fade">
                                      <p:cBhvr>
                                        <p:cTn id="50" dur="2000"/>
                                        <p:tgtEl>
                                          <p:spTgt spid="13518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5190"/>
                                        </p:tgtEl>
                                        <p:attrNameLst>
                                          <p:attrName>style.visibility</p:attrName>
                                        </p:attrNameLst>
                                      </p:cBhvr>
                                      <p:to>
                                        <p:strVal val="visible"/>
                                      </p:to>
                                    </p:set>
                                    <p:animEffect transition="in" filter="fade">
                                      <p:cBhvr>
                                        <p:cTn id="55" dur="1000"/>
                                        <p:tgtEl>
                                          <p:spTgt spid="13519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35191"/>
                                        </p:tgtEl>
                                        <p:attrNameLst>
                                          <p:attrName>style.visibility</p:attrName>
                                        </p:attrNameLst>
                                      </p:cBhvr>
                                      <p:to>
                                        <p:strVal val="visible"/>
                                      </p:to>
                                    </p:set>
                                    <p:animEffect transition="in" filter="fade">
                                      <p:cBhvr>
                                        <p:cTn id="60" dur="2000"/>
                                        <p:tgtEl>
                                          <p:spTgt spid="13519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5192"/>
                                        </p:tgtEl>
                                        <p:attrNameLst>
                                          <p:attrName>style.visibility</p:attrName>
                                        </p:attrNameLst>
                                      </p:cBhvr>
                                      <p:to>
                                        <p:strVal val="visible"/>
                                      </p:to>
                                    </p:set>
                                    <p:animEffect transition="in" filter="fade">
                                      <p:cBhvr>
                                        <p:cTn id="65" dur="2000"/>
                                        <p:tgtEl>
                                          <p:spTgt spid="135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8" grpId="0"/>
      <p:bldP spid="135180" grpId="0"/>
      <p:bldP spid="135181" grpId="0"/>
      <p:bldP spid="135184" grpId="0"/>
      <p:bldP spid="135188" grpId="0"/>
      <p:bldP spid="135190" grpId="0"/>
      <p:bldP spid="13519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3" name="Picture 5" descr="DSCF01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825" y="1836738"/>
            <a:ext cx="4535488" cy="3408362"/>
          </a:xfrm>
          <a:prstGeom prst="rect">
            <a:avLst/>
          </a:prstGeom>
          <a:noFill/>
          <a:extLst>
            <a:ext uri="{909E8E84-426E-40DD-AFC4-6F175D3DCCD1}">
              <a14:hiddenFill xmlns:a14="http://schemas.microsoft.com/office/drawing/2010/main">
                <a:solidFill>
                  <a:srgbClr val="FFFFFF"/>
                </a:solidFill>
              </a14:hiddenFill>
            </a:ext>
          </a:extLst>
        </p:spPr>
      </p:pic>
      <p:sp>
        <p:nvSpPr>
          <p:cNvPr id="124934" name="Rectangle 6"/>
          <p:cNvSpPr>
            <a:spLocks noChangeArrowheads="1"/>
          </p:cNvSpPr>
          <p:nvPr/>
        </p:nvSpPr>
        <p:spPr bwMode="gray">
          <a:xfrm>
            <a:off x="5202238" y="2339975"/>
            <a:ext cx="5040312" cy="3312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algn="l" defTabSz="1042988">
              <a:buFont typeface="Wingdings 3" pitchFamily="18" charset="2"/>
              <a:buChar char="Ò"/>
              <a:tabLst>
                <a:tab pos="449263" algn="l"/>
                <a:tab pos="898525" algn="l"/>
                <a:tab pos="1347788" algn="l"/>
                <a:tab pos="1797050" algn="l"/>
              </a:tabLst>
            </a:pPr>
            <a:r>
              <a:rPr lang="de-DE" sz="1800" b="1" dirty="0" smtClean="0">
                <a:latin typeface="Calibri" pitchFamily="34" charset="0"/>
              </a:rPr>
              <a:t>Insgesamt </a:t>
            </a:r>
            <a:r>
              <a:rPr lang="de-DE" sz="1800" b="1" dirty="0">
                <a:latin typeface="Calibri" pitchFamily="34" charset="0"/>
              </a:rPr>
              <a:t>höhere Wachstumseffizienz für Pflanzen (CO</a:t>
            </a:r>
            <a:r>
              <a:rPr lang="de-DE" sz="1800" b="1" baseline="-25000" dirty="0">
                <a:latin typeface="Calibri" pitchFamily="34" charset="0"/>
              </a:rPr>
              <a:t>2</a:t>
            </a:r>
            <a:r>
              <a:rPr lang="de-DE" sz="1800" b="1" dirty="0">
                <a:latin typeface="Calibri" pitchFamily="34" charset="0"/>
              </a:rPr>
              <a:t> ist Pflanzen-Nährstoff, höhere Temperaturen), jedoch Wasserverfügbarkeit setzt Grenzen</a:t>
            </a:r>
          </a:p>
          <a:p>
            <a:pPr marL="446088" lvl="1" indent="-444500" algn="l" defTabSz="1042988">
              <a:buFont typeface="Wingdings 3" pitchFamily="18" charset="2"/>
              <a:buChar char="Ò"/>
              <a:tabLst>
                <a:tab pos="449263" algn="l"/>
                <a:tab pos="898525" algn="l"/>
                <a:tab pos="1347788" algn="l"/>
                <a:tab pos="1797050" algn="l"/>
              </a:tabLst>
            </a:pPr>
            <a:endParaRPr lang="de-DE" sz="1800" b="1" dirty="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1800" b="1" dirty="0">
                <a:latin typeface="Calibri" pitchFamily="34" charset="0"/>
              </a:rPr>
              <a:t>Stresstoleranzen werden beansprucht</a:t>
            </a:r>
          </a:p>
          <a:p>
            <a:pPr marL="895350" lvl="2" indent="-447675" algn="l" defTabSz="1042988">
              <a:buFont typeface="Wingdings 3" pitchFamily="18" charset="2"/>
              <a:buChar char="Ò"/>
              <a:tabLst>
                <a:tab pos="449263" algn="l"/>
                <a:tab pos="898525" algn="l"/>
                <a:tab pos="1347788" algn="l"/>
                <a:tab pos="1797050" algn="l"/>
              </a:tabLst>
            </a:pPr>
            <a:r>
              <a:rPr lang="de-DE" sz="1800" b="1" dirty="0">
                <a:latin typeface="Calibri" pitchFamily="34" charset="0"/>
              </a:rPr>
              <a:t>Trockenheit</a:t>
            </a:r>
          </a:p>
          <a:p>
            <a:pPr marL="895350" lvl="2" indent="-447675" algn="l" defTabSz="1042988">
              <a:buFont typeface="Wingdings 3" pitchFamily="18" charset="2"/>
              <a:buChar char="Ò"/>
              <a:tabLst>
                <a:tab pos="449263" algn="l"/>
                <a:tab pos="898525" algn="l"/>
                <a:tab pos="1347788" algn="l"/>
                <a:tab pos="1797050" algn="l"/>
              </a:tabLst>
            </a:pPr>
            <a:r>
              <a:rPr lang="de-DE" sz="1800" b="1" dirty="0">
                <a:latin typeface="Calibri" pitchFamily="34" charset="0"/>
              </a:rPr>
              <a:t>Starkregen, Staunässe</a:t>
            </a:r>
          </a:p>
          <a:p>
            <a:pPr marL="895350" lvl="2" indent="-447675" algn="l" defTabSz="1042988">
              <a:buFont typeface="Wingdings 3" pitchFamily="18" charset="2"/>
              <a:buChar char="Ò"/>
              <a:tabLst>
                <a:tab pos="449263" algn="l"/>
                <a:tab pos="898525" algn="l"/>
                <a:tab pos="1347788" algn="l"/>
                <a:tab pos="1797050" algn="l"/>
              </a:tabLst>
            </a:pPr>
            <a:r>
              <a:rPr lang="de-DE" sz="1800" b="1" dirty="0">
                <a:latin typeface="Calibri" pitchFamily="34" charset="0"/>
              </a:rPr>
              <a:t>Frosttoleranz</a:t>
            </a:r>
          </a:p>
          <a:p>
            <a:pPr marL="895350" lvl="2" indent="-447675" algn="l" defTabSz="1042988">
              <a:buFont typeface="Wingdings 3" pitchFamily="18" charset="2"/>
              <a:buChar char="Ò"/>
              <a:tabLst>
                <a:tab pos="449263" algn="l"/>
                <a:tab pos="898525" algn="l"/>
                <a:tab pos="1347788" algn="l"/>
                <a:tab pos="1797050" algn="l"/>
              </a:tabLst>
            </a:pPr>
            <a:r>
              <a:rPr lang="de-DE" sz="1800" b="1" dirty="0">
                <a:latin typeface="Calibri" pitchFamily="34" charset="0"/>
              </a:rPr>
              <a:t>Versäuerung der Böden</a:t>
            </a:r>
          </a:p>
          <a:p>
            <a:pPr marL="895350" lvl="2" indent="-447675" algn="l" defTabSz="1042988">
              <a:buFont typeface="Wingdings 3" pitchFamily="18" charset="2"/>
              <a:buChar char="Ò"/>
              <a:tabLst>
                <a:tab pos="449263" algn="l"/>
                <a:tab pos="898525" algn="l"/>
                <a:tab pos="1347788" algn="l"/>
                <a:tab pos="1797050" algn="l"/>
              </a:tabLst>
            </a:pPr>
            <a:endParaRPr lang="de-DE" sz="1800" b="1" dirty="0">
              <a:latin typeface="Calibri" pitchFamily="34" charset="0"/>
            </a:endParaRPr>
          </a:p>
        </p:txBody>
      </p:sp>
      <p:sp>
        <p:nvSpPr>
          <p:cNvPr id="124935" name="Text Box 7"/>
          <p:cNvSpPr txBox="1">
            <a:spLocks noChangeArrowheads="1"/>
          </p:cNvSpPr>
          <p:nvPr/>
        </p:nvSpPr>
        <p:spPr bwMode="auto">
          <a:xfrm>
            <a:off x="5041900" y="1836738"/>
            <a:ext cx="5432425" cy="422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800" b="1" dirty="0">
                <a:solidFill>
                  <a:srgbClr val="00A2E0"/>
                </a:solidFill>
                <a:latin typeface="Calibri" pitchFamily="34" charset="0"/>
              </a:rPr>
              <a:t>Auswirkungen der veränderten </a:t>
            </a:r>
            <a:r>
              <a:rPr lang="de-DE" sz="1800" b="1" dirty="0" err="1">
                <a:solidFill>
                  <a:srgbClr val="00A2E0"/>
                </a:solidFill>
                <a:latin typeface="Calibri" pitchFamily="34" charset="0"/>
              </a:rPr>
              <a:t>Wachtumsbedingungen</a:t>
            </a:r>
            <a:endParaRPr lang="de-DE" sz="1800" b="1" dirty="0">
              <a:solidFill>
                <a:srgbClr val="00A2E0"/>
              </a:solidFill>
              <a:latin typeface="Calibri" pitchFamily="34" charset="0"/>
            </a:endParaRPr>
          </a:p>
        </p:txBody>
      </p:sp>
      <p:sp>
        <p:nvSpPr>
          <p:cNvPr id="124936" name="Text Box 8"/>
          <p:cNvSpPr txBox="1">
            <a:spLocks noChangeArrowheads="1"/>
          </p:cNvSpPr>
          <p:nvPr/>
        </p:nvSpPr>
        <p:spPr bwMode="auto">
          <a:xfrm>
            <a:off x="207741" y="1331913"/>
            <a:ext cx="207054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Land-Ökosysteme</a:t>
            </a:r>
            <a:endParaRPr lang="de-DE" sz="2000" b="1">
              <a:solidFill>
                <a:srgbClr val="00A2E0"/>
              </a:solidFill>
              <a:latin typeface="Calibri" pitchFamily="34" charset="0"/>
            </a:endParaRPr>
          </a:p>
        </p:txBody>
      </p:sp>
      <p:sp>
        <p:nvSpPr>
          <p:cNvPr id="124937" name="Rectangle 9"/>
          <p:cNvSpPr>
            <a:spLocks noChangeArrowheads="1"/>
          </p:cNvSpPr>
          <p:nvPr/>
        </p:nvSpPr>
        <p:spPr bwMode="gray">
          <a:xfrm>
            <a:off x="391092" y="5652839"/>
            <a:ext cx="8064500" cy="1152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algn="l" defTabSz="1042988">
              <a:tabLst>
                <a:tab pos="449263" algn="l"/>
                <a:tab pos="898525" algn="l"/>
                <a:tab pos="1347788" algn="l"/>
                <a:tab pos="1797050" algn="l"/>
              </a:tabLst>
            </a:pPr>
            <a:r>
              <a:rPr lang="de-DE" sz="1800" b="1" dirty="0">
                <a:solidFill>
                  <a:schemeClr val="accent1"/>
                </a:solidFill>
                <a:latin typeface="Calibri" pitchFamily="34" charset="0"/>
              </a:rPr>
              <a:t>Projektionen für die Zukunft (bis 2100)</a:t>
            </a:r>
          </a:p>
          <a:p>
            <a:pPr marL="446088" lvl="1" indent="-444500" algn="l" defTabSz="1042988">
              <a:tabLst>
                <a:tab pos="449263" algn="l"/>
                <a:tab pos="898525" algn="l"/>
                <a:tab pos="1347788" algn="l"/>
                <a:tab pos="1797050" algn="l"/>
              </a:tabLst>
            </a:pPr>
            <a:endParaRPr lang="de-DE" sz="1800" b="1" dirty="0">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sz="1800" b="1" dirty="0">
                <a:latin typeface="Calibri" pitchFamily="34" charset="0"/>
              </a:rPr>
              <a:t>Baumbestand im Norden wächst deutlich (+22%), Wasser dort nicht limitierend</a:t>
            </a:r>
          </a:p>
          <a:p>
            <a:pPr marL="446088" lvl="1" indent="-444500" algn="l" defTabSz="1042988">
              <a:buFont typeface="Wingdings 3" pitchFamily="18" charset="2"/>
              <a:buChar char="Ò"/>
              <a:tabLst>
                <a:tab pos="449263" algn="l"/>
                <a:tab pos="898525" algn="l"/>
                <a:tab pos="1347788" algn="l"/>
                <a:tab pos="1797050" algn="l"/>
              </a:tabLst>
            </a:pPr>
            <a:r>
              <a:rPr lang="de-DE" sz="1800" b="1" dirty="0">
                <a:latin typeface="Calibri" pitchFamily="34" charset="0"/>
              </a:rPr>
              <a:t>Im Süden geringere Zunahme (+8%), durch Wasser begrenzt </a:t>
            </a:r>
            <a:endParaRPr lang="en-US" sz="1800" b="1" dirty="0">
              <a:latin typeface="Calibri" pitchFamily="34" charset="0"/>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2"/>
          <p:cNvSpPr txBox="1">
            <a:spLocks noChangeArrowheads="1"/>
          </p:cNvSpPr>
          <p:nvPr/>
        </p:nvSpPr>
        <p:spPr bwMode="auto">
          <a:xfrm>
            <a:off x="391092" y="416571"/>
            <a:ext cx="170384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a:t>
            </a:r>
            <a:endParaRPr lang="de-DE" sz="2000" b="1">
              <a:solidFill>
                <a:srgbClr val="00A2E0"/>
              </a:solidFill>
              <a:latin typeface="Calibri" pitchFamily="34" charset="0"/>
            </a:endParaRP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3906008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34"/>
                                        </p:tgtEl>
                                        <p:attrNameLst>
                                          <p:attrName>style.visibility</p:attrName>
                                        </p:attrNameLst>
                                      </p:cBhvr>
                                      <p:to>
                                        <p:strVal val="visible"/>
                                      </p:to>
                                    </p:set>
                                    <p:animEffect transition="in" filter="fade">
                                      <p:cBhvr>
                                        <p:cTn id="7" dur="500"/>
                                        <p:tgtEl>
                                          <p:spTgt spid="1249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Effect transition="in" filter="fade">
                                      <p:cBhvr>
                                        <p:cTn id="12" dur="500"/>
                                        <p:tgtEl>
                                          <p:spTgt spid="124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4" grpId="0" animBg="1"/>
      <p:bldP spid="1249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363" y="3191668"/>
            <a:ext cx="5059362" cy="36861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1" name="Text Box 5"/>
          <p:cNvSpPr txBox="1">
            <a:spLocks noChangeArrowheads="1"/>
          </p:cNvSpPr>
          <p:nvPr/>
        </p:nvSpPr>
        <p:spPr bwMode="auto">
          <a:xfrm>
            <a:off x="5130800" y="1492398"/>
            <a:ext cx="50419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sz="2000" b="1" smtClean="0">
                <a:latin typeface="Calibri" pitchFamily="34" charset="0"/>
              </a:rPr>
              <a:t>Schwellen </a:t>
            </a:r>
            <a:r>
              <a:rPr lang="en-GB" sz="2000" b="1">
                <a:latin typeface="Calibri" pitchFamily="34" charset="0"/>
              </a:rPr>
              <a:t>und Becken erschweren den Wasseraustausch</a:t>
            </a:r>
            <a:r>
              <a:rPr lang="en-GB" sz="2000" b="1">
                <a:solidFill>
                  <a:srgbClr val="00A2E0"/>
                </a:solidFill>
                <a:latin typeface="Calibri" pitchFamily="34" charset="0"/>
              </a:rPr>
              <a:t> </a:t>
            </a:r>
            <a:endParaRPr lang="de-DE" sz="2000" b="1">
              <a:solidFill>
                <a:srgbClr val="00A2E0"/>
              </a:solidFill>
              <a:latin typeface="Calibri" pitchFamily="34" charset="0"/>
            </a:endParaRPr>
          </a:p>
        </p:txBody>
      </p:sp>
      <p:sp>
        <p:nvSpPr>
          <p:cNvPr id="142349" name="Text Box 13"/>
          <p:cNvSpPr txBox="1">
            <a:spLocks noChangeArrowheads="1"/>
          </p:cNvSpPr>
          <p:nvPr/>
        </p:nvSpPr>
        <p:spPr bwMode="auto">
          <a:xfrm>
            <a:off x="251795" y="1260475"/>
            <a:ext cx="4347257"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Marine </a:t>
            </a:r>
            <a:r>
              <a:rPr lang="de-DE" sz="2000" b="1" smtClean="0">
                <a:latin typeface="Calibri" pitchFamily="34" charset="0"/>
              </a:rPr>
              <a:t>Ökosysteme und Biogeochemie</a:t>
            </a:r>
            <a:endParaRPr lang="de-DE" sz="2000" b="1">
              <a:solidFill>
                <a:srgbClr val="00A2E0"/>
              </a:solidFill>
              <a:latin typeface="Calibri" pitchFamily="34" charset="0"/>
            </a:endParaRPr>
          </a:p>
        </p:txBody>
      </p:sp>
      <p:sp>
        <p:nvSpPr>
          <p:cNvPr id="142350" name="Text Box 14"/>
          <p:cNvSpPr txBox="1">
            <a:spLocks noChangeArrowheads="1"/>
          </p:cNvSpPr>
          <p:nvPr/>
        </p:nvSpPr>
        <p:spPr bwMode="auto">
          <a:xfrm>
            <a:off x="9253098" y="6674737"/>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Aus: BACC 2008</a:t>
            </a:r>
          </a:p>
        </p:txBody>
      </p:sp>
      <p:pic>
        <p:nvPicPr>
          <p:cNvPr id="14235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63713"/>
            <a:ext cx="4311650" cy="5797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51" name="Text Box 15"/>
          <p:cNvSpPr txBox="1">
            <a:spLocks noChangeArrowheads="1"/>
          </p:cNvSpPr>
          <p:nvPr/>
        </p:nvSpPr>
        <p:spPr bwMode="auto">
          <a:xfrm rot="16200000">
            <a:off x="3546475" y="6770688"/>
            <a:ext cx="136683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800">
                <a:latin typeface="Calibri" pitchFamily="34" charset="0"/>
              </a:rPr>
              <a:t>Tauber &amp; Seifert, IOW</a:t>
            </a:r>
          </a:p>
        </p:txBody>
      </p: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2"/>
          <p:cNvSpPr txBox="1">
            <a:spLocks noChangeArrowheads="1"/>
          </p:cNvSpPr>
          <p:nvPr/>
        </p:nvSpPr>
        <p:spPr bwMode="auto">
          <a:xfrm>
            <a:off x="391092" y="416571"/>
            <a:ext cx="170384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a:t>
            </a:r>
            <a:endParaRPr lang="de-DE" sz="2000" b="1">
              <a:solidFill>
                <a:srgbClr val="00A2E0"/>
              </a:solidFill>
              <a:latin typeface="Calibri" pitchFamily="34" charset="0"/>
            </a:endParaRPr>
          </a:p>
        </p:txBody>
      </p:sp>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338657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570929" y="69884"/>
            <a:ext cx="4703763" cy="560388"/>
          </a:xfrm>
        </p:spPr>
        <p:txBody>
          <a:bodyPr/>
          <a:lstStyle/>
          <a:p>
            <a:r>
              <a:rPr lang="en-US" sz="2000" b="1">
                <a:latin typeface="Calibri" pitchFamily="34" charset="0"/>
              </a:rPr>
              <a:t>Globaler Klimawandel</a:t>
            </a:r>
            <a:endParaRPr lang="de-DE" sz="2000" b="1">
              <a:latin typeface="Calibri" pitchFamily="34" charset="0"/>
            </a:endParaRPr>
          </a:p>
        </p:txBody>
      </p:sp>
      <p:sp>
        <p:nvSpPr>
          <p:cNvPr id="93187" name="Rectangle 3"/>
          <p:cNvSpPr>
            <a:spLocks noGrp="1" noChangeArrowheads="1"/>
          </p:cNvSpPr>
          <p:nvPr>
            <p:ph type="body" idx="1"/>
          </p:nvPr>
        </p:nvSpPr>
        <p:spPr>
          <a:xfrm>
            <a:off x="5818155" y="2329180"/>
            <a:ext cx="4569105" cy="424260"/>
          </a:xfrm>
        </p:spPr>
        <p:txBody>
          <a:bodyPr/>
          <a:lstStyle/>
          <a:p>
            <a:pPr lvl="1">
              <a:lnSpc>
                <a:spcPct val="100000"/>
              </a:lnSpc>
            </a:pPr>
            <a:r>
              <a:rPr lang="en-US" sz="2000" b="1" smtClean="0">
                <a:solidFill>
                  <a:schemeClr val="accent1"/>
                </a:solidFill>
                <a:latin typeface="Calibri" pitchFamily="34" charset="0"/>
              </a:rPr>
              <a:t>IPCC </a:t>
            </a:r>
            <a:r>
              <a:rPr lang="en-US" sz="2000" b="1">
                <a:solidFill>
                  <a:schemeClr val="accent1"/>
                </a:solidFill>
                <a:latin typeface="Calibri" pitchFamily="34" charset="0"/>
              </a:rPr>
              <a:t>Assessment Report </a:t>
            </a:r>
            <a:r>
              <a:rPr lang="en-US" sz="2000" b="1" smtClean="0">
                <a:solidFill>
                  <a:schemeClr val="accent1"/>
                </a:solidFill>
                <a:latin typeface="Calibri" pitchFamily="34" charset="0"/>
              </a:rPr>
              <a:t>5 </a:t>
            </a:r>
            <a:r>
              <a:rPr lang="en-US" sz="2000" b="1">
                <a:solidFill>
                  <a:schemeClr val="accent1"/>
                </a:solidFill>
                <a:latin typeface="Calibri" pitchFamily="34" charset="0"/>
              </a:rPr>
              <a:t>von </a:t>
            </a:r>
            <a:r>
              <a:rPr lang="en-US" sz="2000" b="1" smtClean="0">
                <a:solidFill>
                  <a:schemeClr val="accent1"/>
                </a:solidFill>
                <a:latin typeface="Calibri" pitchFamily="34" charset="0"/>
              </a:rPr>
              <a:t>2013 </a:t>
            </a:r>
            <a:r>
              <a:rPr lang="en-US" sz="2000" b="1">
                <a:solidFill>
                  <a:schemeClr val="accent1"/>
                </a:solidFill>
                <a:latin typeface="Calibri" pitchFamily="34" charset="0"/>
              </a:rPr>
              <a:t>…</a:t>
            </a:r>
            <a:endParaRPr lang="de-DE" sz="2000" b="1">
              <a:solidFill>
                <a:schemeClr val="accent1"/>
              </a:solidFill>
              <a:latin typeface="Calibri" pitchFamily="34" charset="0"/>
            </a:endParaRPr>
          </a:p>
          <a:p>
            <a:pPr>
              <a:lnSpc>
                <a:spcPct val="100000"/>
              </a:lnSpc>
            </a:pPr>
            <a:endParaRPr lang="de-DE" sz="2000" b="1">
              <a:solidFill>
                <a:schemeClr val="accent1"/>
              </a:solidFill>
              <a:latin typeface="Calibri" pitchFamily="34" charset="0"/>
            </a:endParaRPr>
          </a:p>
        </p:txBody>
      </p:sp>
      <p:pic>
        <p:nvPicPr>
          <p:cNvPr id="93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404938"/>
            <a:ext cx="9822161"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2" name="Text Box 8"/>
          <p:cNvSpPr txBox="1">
            <a:spLocks noChangeArrowheads="1"/>
          </p:cNvSpPr>
          <p:nvPr/>
        </p:nvSpPr>
        <p:spPr bwMode="auto">
          <a:xfrm>
            <a:off x="5274692" y="350078"/>
            <a:ext cx="2088232" cy="720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306" tIns="52153" rIns="104306" bIns="52153">
            <a:spAutoFit/>
          </a:bodyPr>
          <a:lstStyle>
            <a:lvl1pPr algn="l" defTabSz="1042988">
              <a:defRPr>
                <a:solidFill>
                  <a:schemeClr val="tx1"/>
                </a:solidFill>
                <a:latin typeface="Arial" charset="0"/>
                <a:cs typeface="Arial" charset="0"/>
              </a:defRPr>
            </a:lvl1pPr>
            <a:lvl2pPr marL="912813" indent="-390525" algn="l" defTabSz="1042988">
              <a:defRPr>
                <a:solidFill>
                  <a:schemeClr val="tx1"/>
                </a:solidFill>
                <a:latin typeface="Arial" charset="0"/>
                <a:cs typeface="Arial" charset="0"/>
              </a:defRPr>
            </a:lvl2pPr>
            <a:lvl3pPr marL="1495425" indent="-390525" algn="l" defTabSz="1042988">
              <a:defRPr>
                <a:solidFill>
                  <a:schemeClr val="tx1"/>
                </a:solidFill>
                <a:latin typeface="Arial" charset="0"/>
                <a:cs typeface="Arial" charset="0"/>
              </a:defRPr>
            </a:lvl3pPr>
            <a:lvl4pPr marL="2092325" indent="-392113" algn="l" defTabSz="1042988">
              <a:defRPr>
                <a:solidFill>
                  <a:schemeClr val="tx1"/>
                </a:solidFill>
                <a:latin typeface="Arial" charset="0"/>
                <a:cs typeface="Arial" charset="0"/>
              </a:defRPr>
            </a:lvl4pPr>
            <a:lvl5pPr marL="2687638" indent="-392113" algn="l" defTabSz="1042988">
              <a:defRPr>
                <a:solidFill>
                  <a:schemeClr val="tx1"/>
                </a:solidFill>
                <a:latin typeface="Arial" charset="0"/>
                <a:cs typeface="Arial" charset="0"/>
              </a:defRPr>
            </a:lvl5pPr>
            <a:lvl6pPr marL="3144838" indent="-392113" defTabSz="1042988" fontAlgn="base">
              <a:spcBef>
                <a:spcPct val="0"/>
              </a:spcBef>
              <a:spcAft>
                <a:spcPct val="0"/>
              </a:spcAft>
              <a:defRPr>
                <a:solidFill>
                  <a:schemeClr val="tx1"/>
                </a:solidFill>
                <a:latin typeface="Arial" charset="0"/>
                <a:cs typeface="Arial" charset="0"/>
              </a:defRPr>
            </a:lvl6pPr>
            <a:lvl7pPr marL="3602038" indent="-392113" defTabSz="1042988" fontAlgn="base">
              <a:spcBef>
                <a:spcPct val="0"/>
              </a:spcBef>
              <a:spcAft>
                <a:spcPct val="0"/>
              </a:spcAft>
              <a:defRPr>
                <a:solidFill>
                  <a:schemeClr val="tx1"/>
                </a:solidFill>
                <a:latin typeface="Arial" charset="0"/>
                <a:cs typeface="Arial" charset="0"/>
              </a:defRPr>
            </a:lvl7pPr>
            <a:lvl8pPr marL="4059238" indent="-392113" defTabSz="1042988" fontAlgn="base">
              <a:spcBef>
                <a:spcPct val="0"/>
              </a:spcBef>
              <a:spcAft>
                <a:spcPct val="0"/>
              </a:spcAft>
              <a:defRPr>
                <a:solidFill>
                  <a:schemeClr val="tx1"/>
                </a:solidFill>
                <a:latin typeface="Arial" charset="0"/>
                <a:cs typeface="Arial" charset="0"/>
              </a:defRPr>
            </a:lvl8pPr>
            <a:lvl9pPr marL="4516438" indent="-392113" defTabSz="1042988"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sz="2000" b="1" smtClean="0">
                <a:solidFill>
                  <a:srgbClr val="C00000"/>
                </a:solidFill>
                <a:latin typeface="Calibri" pitchFamily="34" charset="0"/>
              </a:rPr>
              <a:t>Eine Erwärmung </a:t>
            </a:r>
            <a:br>
              <a:rPr lang="de-DE" sz="2000" b="1" smtClean="0">
                <a:solidFill>
                  <a:srgbClr val="C00000"/>
                </a:solidFill>
                <a:latin typeface="Calibri" pitchFamily="34" charset="0"/>
              </a:rPr>
            </a:br>
            <a:r>
              <a:rPr lang="de-DE" sz="2000" b="1" smtClean="0">
                <a:solidFill>
                  <a:srgbClr val="C00000"/>
                </a:solidFill>
                <a:latin typeface="Calibri" pitchFamily="34" charset="0"/>
              </a:rPr>
              <a:t>ist messbar</a:t>
            </a:r>
            <a:endParaRPr lang="de-DE" sz="2000" b="1">
              <a:solidFill>
                <a:srgbClr val="C00000"/>
              </a:solidFill>
              <a:latin typeface="Calibri" pitchFamily="34" charset="0"/>
            </a:endParaRPr>
          </a:p>
        </p:txBody>
      </p:sp>
      <p:sp>
        <p:nvSpPr>
          <p:cNvPr id="8" name="Rectangle 6"/>
          <p:cNvSpPr>
            <a:spLocks noChangeArrowheads="1"/>
          </p:cNvSpPr>
          <p:nvPr/>
        </p:nvSpPr>
        <p:spPr bwMode="auto">
          <a:xfrm>
            <a:off x="5778748" y="2783553"/>
            <a:ext cx="431852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lnSpc>
                <a:spcPct val="100000"/>
              </a:lnSpc>
              <a:buFontTx/>
              <a:buNone/>
            </a:pPr>
            <a:r>
              <a:rPr lang="en-US" sz="1800">
                <a:latin typeface="Calibri" pitchFamily="34" charset="0"/>
              </a:rPr>
              <a:t>“Die Erwärmung des Klimasystems ist </a:t>
            </a:r>
            <a:r>
              <a:rPr lang="en-US" sz="1800" b="1">
                <a:latin typeface="Calibri" pitchFamily="34" charset="0"/>
              </a:rPr>
              <a:t>eindeutig</a:t>
            </a:r>
            <a:r>
              <a:rPr lang="en-US" sz="1800">
                <a:latin typeface="Calibri" pitchFamily="34" charset="0"/>
              </a:rPr>
              <a:t>, und Beobachtungen belegen den </a:t>
            </a:r>
          </a:p>
          <a:p>
            <a:pPr algn="l">
              <a:lnSpc>
                <a:spcPct val="100000"/>
              </a:lnSpc>
              <a:buFontTx/>
              <a:buNone/>
            </a:pPr>
            <a:endParaRPr lang="en-US" sz="1800">
              <a:latin typeface="Calibri" pitchFamily="34" charset="0"/>
            </a:endParaRPr>
          </a:p>
          <a:p>
            <a:pPr algn="l">
              <a:lnSpc>
                <a:spcPct val="100000"/>
              </a:lnSpc>
              <a:buFontTx/>
              <a:buNone/>
            </a:pPr>
            <a:r>
              <a:rPr lang="en-US" sz="1800">
                <a:latin typeface="Calibri" pitchFamily="34" charset="0"/>
              </a:rPr>
              <a:t>Anstieg der </a:t>
            </a:r>
            <a:r>
              <a:rPr lang="en-US" sz="1800" b="1">
                <a:latin typeface="Calibri" pitchFamily="34" charset="0"/>
              </a:rPr>
              <a:t>globalen Luft- und Ozeantemperaturen</a:t>
            </a:r>
            <a:r>
              <a:rPr lang="en-US" sz="1800">
                <a:latin typeface="Calibri" pitchFamily="34" charset="0"/>
              </a:rPr>
              <a:t>, </a:t>
            </a:r>
          </a:p>
          <a:p>
            <a:pPr algn="l">
              <a:lnSpc>
                <a:spcPct val="100000"/>
              </a:lnSpc>
              <a:buFontTx/>
              <a:buNone/>
            </a:pPr>
            <a:endParaRPr lang="en-US" sz="1800" smtClean="0">
              <a:latin typeface="Calibri" pitchFamily="34" charset="0"/>
            </a:endParaRPr>
          </a:p>
          <a:p>
            <a:pPr algn="l">
              <a:lnSpc>
                <a:spcPct val="100000"/>
              </a:lnSpc>
              <a:buFontTx/>
              <a:buNone/>
            </a:pPr>
            <a:r>
              <a:rPr lang="en-US" sz="1800" smtClean="0">
                <a:latin typeface="Calibri" pitchFamily="34" charset="0"/>
              </a:rPr>
              <a:t>ein </a:t>
            </a:r>
            <a:r>
              <a:rPr lang="en-US" sz="1800">
                <a:latin typeface="Calibri" pitchFamily="34" charset="0"/>
              </a:rPr>
              <a:t>verbreitetes </a:t>
            </a:r>
            <a:r>
              <a:rPr lang="en-US" sz="1800" b="1">
                <a:latin typeface="Calibri" pitchFamily="34" charset="0"/>
              </a:rPr>
              <a:t>Abschmelzen von Schnee und Eis</a:t>
            </a:r>
            <a:r>
              <a:rPr lang="en-US" sz="1800">
                <a:latin typeface="Calibri" pitchFamily="34" charset="0"/>
              </a:rPr>
              <a:t>, </a:t>
            </a:r>
          </a:p>
          <a:p>
            <a:pPr algn="l">
              <a:lnSpc>
                <a:spcPct val="100000"/>
              </a:lnSpc>
              <a:buFontTx/>
              <a:buNone/>
            </a:pPr>
            <a:endParaRPr lang="en-US" sz="1800" smtClean="0">
              <a:latin typeface="Calibri" pitchFamily="34" charset="0"/>
            </a:endParaRPr>
          </a:p>
          <a:p>
            <a:pPr algn="l">
              <a:lnSpc>
                <a:spcPct val="100000"/>
              </a:lnSpc>
              <a:buFontTx/>
              <a:buNone/>
            </a:pPr>
            <a:r>
              <a:rPr lang="en-US" sz="1800" smtClean="0">
                <a:latin typeface="Calibri" pitchFamily="34" charset="0"/>
              </a:rPr>
              <a:t>sowie </a:t>
            </a:r>
            <a:r>
              <a:rPr lang="en-US" sz="1800">
                <a:latin typeface="Calibri" pitchFamily="34" charset="0"/>
              </a:rPr>
              <a:t>einen </a:t>
            </a:r>
            <a:r>
              <a:rPr lang="en-US" sz="1800" b="1">
                <a:latin typeface="Calibri" pitchFamily="34" charset="0"/>
              </a:rPr>
              <a:t>Anstieg des globalen Meeresspiegels</a:t>
            </a:r>
            <a:r>
              <a:rPr lang="en-US" sz="1800">
                <a:latin typeface="Calibri" pitchFamily="34" charset="0"/>
              </a:rPr>
              <a:t>. </a:t>
            </a:r>
            <a:r>
              <a:rPr lang="de-DE" sz="1800">
                <a:latin typeface="Calibri" pitchFamily="34" charset="0"/>
              </a:rPr>
              <a:t>“</a:t>
            </a:r>
          </a:p>
          <a:p>
            <a:pPr algn="l">
              <a:lnSpc>
                <a:spcPct val="100000"/>
              </a:lnSpc>
              <a:buFontTx/>
              <a:buNone/>
            </a:pPr>
            <a:endParaRPr lang="de-DE" sz="1800">
              <a:latin typeface="Calibri" pitchFamily="34" charset="0"/>
            </a:endParaRPr>
          </a:p>
          <a:p>
            <a:pPr algn="l">
              <a:lnSpc>
                <a:spcPct val="100000"/>
              </a:lnSpc>
              <a:buFontTx/>
              <a:buNone/>
            </a:pPr>
            <a:r>
              <a:rPr lang="en-US" sz="1800">
                <a:latin typeface="Calibri" pitchFamily="34" charset="0"/>
              </a:rPr>
              <a:t>Global gemittelt ist der Planet heute um etwa </a:t>
            </a:r>
            <a:r>
              <a:rPr lang="en-US" sz="1800" smtClean="0">
                <a:latin typeface="Calibri" pitchFamily="34" charset="0"/>
              </a:rPr>
              <a:t>0.85°C </a:t>
            </a:r>
            <a:r>
              <a:rPr lang="en-US" sz="1800">
                <a:latin typeface="Calibri" pitchFamily="34" charset="0"/>
              </a:rPr>
              <a:t>wärmer als </a:t>
            </a:r>
            <a:r>
              <a:rPr lang="en-US" sz="1800" smtClean="0">
                <a:latin typeface="Calibri" pitchFamily="34" charset="0"/>
              </a:rPr>
              <a:t>1880</a:t>
            </a:r>
            <a:r>
              <a:rPr lang="en-US" sz="1800">
                <a:latin typeface="Calibri" pitchFamily="34" charset="0"/>
              </a:rPr>
              <a:t>.</a:t>
            </a:r>
          </a:p>
          <a:p>
            <a:pPr algn="l">
              <a:lnSpc>
                <a:spcPct val="100000"/>
              </a:lnSpc>
              <a:buFontTx/>
              <a:buNone/>
            </a:pPr>
            <a:endParaRPr lang="de-DE" sz="1800">
              <a:latin typeface="Calibri" pitchFamily="34" charset="0"/>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14340" name="Picture 4" descr="C:\Users\reckerma\AppData\Local\Temp\3i0mdfzs.q2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89" y="710517"/>
            <a:ext cx="3672408" cy="226381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Users\reckerma\AppData\Local\Temp\uey5gf54.4l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 y="2974331"/>
            <a:ext cx="4131478" cy="241411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Users\reckerma\AppData\Local\Temp\iztneiid.2f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70" y="5231908"/>
            <a:ext cx="4038600" cy="2343151"/>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4069897" y="1070956"/>
            <a:ext cx="1492828" cy="2031325"/>
          </a:xfrm>
          <a:prstGeom prst="rect">
            <a:avLst/>
          </a:prstGeom>
          <a:solidFill>
            <a:schemeClr val="bg1"/>
          </a:solidFill>
        </p:spPr>
        <p:txBody>
          <a:bodyPr wrap="square">
            <a:spAutoFit/>
          </a:bodyPr>
          <a:lstStyle/>
          <a:p>
            <a:pPr algn="l"/>
            <a:r>
              <a:rPr lang="en-US" sz="800" smtClean="0">
                <a:latin typeface="Calibri" panose="020F0502020204030204" pitchFamily="34" charset="0"/>
              </a:rPr>
              <a:t>Observed </a:t>
            </a:r>
            <a:r>
              <a:rPr lang="en-US" sz="800">
                <a:latin typeface="Calibri" panose="020F0502020204030204" pitchFamily="34" charset="0"/>
              </a:rPr>
              <a:t>global mean combined land and ocean surface temperature anomalies, from 1850 to 2012 from three data sets. Top panel:</a:t>
            </a:r>
          </a:p>
          <a:p>
            <a:pPr algn="l"/>
            <a:r>
              <a:rPr lang="en-US" sz="800">
                <a:latin typeface="Calibri" panose="020F0502020204030204" pitchFamily="34" charset="0"/>
              </a:rPr>
              <a:t>annual mean values. Bottom panel: decadal mean values including the estimate of uncertainty for one dataset (black). Anomalies are relative to the mean</a:t>
            </a:r>
          </a:p>
          <a:p>
            <a:pPr algn="l"/>
            <a:r>
              <a:rPr lang="en-US" sz="800">
                <a:latin typeface="Calibri" panose="020F0502020204030204" pitchFamily="34" charset="0"/>
              </a:rPr>
              <a:t>of 1961−1990. </a:t>
            </a:r>
            <a:endParaRPr lang="de-DE" sz="800">
              <a:latin typeface="Calibri" panose="020F0502020204030204" pitchFamily="34" charset="0"/>
            </a:endParaRPr>
          </a:p>
        </p:txBody>
      </p:sp>
      <p:sp>
        <p:nvSpPr>
          <p:cNvPr id="3" name="Rechteck 2"/>
          <p:cNvSpPr/>
          <p:nvPr/>
        </p:nvSpPr>
        <p:spPr>
          <a:xfrm>
            <a:off x="4124038" y="3924647"/>
            <a:ext cx="1582701" cy="2308324"/>
          </a:xfrm>
          <a:prstGeom prst="rect">
            <a:avLst/>
          </a:prstGeom>
        </p:spPr>
        <p:txBody>
          <a:bodyPr wrap="square">
            <a:spAutoFit/>
          </a:bodyPr>
          <a:lstStyle/>
          <a:p>
            <a:pPr algn="l"/>
            <a:r>
              <a:rPr lang="en-US" sz="800">
                <a:latin typeface="Calibri" panose="020F0502020204030204" pitchFamily="34" charset="0"/>
              </a:rPr>
              <a:t>Multiple observed indicators of a changing global climate</a:t>
            </a:r>
            <a:r>
              <a:rPr lang="en-US" sz="800" smtClean="0">
                <a:latin typeface="Calibri" panose="020F0502020204030204" pitchFamily="34" charset="0"/>
              </a:rPr>
              <a:t>: (</a:t>
            </a:r>
            <a:r>
              <a:rPr lang="en-US" sz="800">
                <a:latin typeface="Calibri" panose="020F0502020204030204" pitchFamily="34" charset="0"/>
              </a:rPr>
              <a:t>b)</a:t>
            </a:r>
          </a:p>
          <a:p>
            <a:pPr algn="l"/>
            <a:r>
              <a:rPr lang="en-US" sz="800">
                <a:latin typeface="Calibri" panose="020F0502020204030204" pitchFamily="34" charset="0"/>
              </a:rPr>
              <a:t>extent of Arctic July-August-September (summer) average sea ice</a:t>
            </a:r>
            <a:r>
              <a:rPr lang="en-US" sz="800" smtClean="0">
                <a:latin typeface="Calibri" panose="020F0502020204030204" pitchFamily="34" charset="0"/>
              </a:rPr>
              <a:t>; </a:t>
            </a:r>
            <a:r>
              <a:rPr lang="en-US" sz="800">
                <a:latin typeface="Calibri" panose="020F0502020204030204" pitchFamily="34" charset="0"/>
              </a:rPr>
              <a:t>(d) global mean sea level relative to the 1900–1905 mean of the longest running dataset, and with </a:t>
            </a:r>
            <a:r>
              <a:rPr lang="en-US" sz="800" smtClean="0">
                <a:latin typeface="Calibri" panose="020F0502020204030204" pitchFamily="34" charset="0"/>
              </a:rPr>
              <a:t>all datasets </a:t>
            </a:r>
            <a:r>
              <a:rPr lang="en-US" sz="800">
                <a:latin typeface="Calibri" panose="020F0502020204030204" pitchFamily="34" charset="0"/>
              </a:rPr>
              <a:t>aligned to have the same value in 1993, the first year of satellite altimetry data. All time-series (coloured lines indicating different data sets) </a:t>
            </a:r>
            <a:r>
              <a:rPr lang="en-US" sz="800" smtClean="0">
                <a:latin typeface="Calibri" panose="020F0502020204030204" pitchFamily="34" charset="0"/>
              </a:rPr>
              <a:t>show  annual </a:t>
            </a:r>
            <a:r>
              <a:rPr lang="en-US" sz="800">
                <a:latin typeface="Calibri" panose="020F0502020204030204" pitchFamily="34" charset="0"/>
              </a:rPr>
              <a:t>values, and where assessed, uncertainties are indicated by coloured shading.</a:t>
            </a:r>
            <a:endParaRPr lang="de-DE" sz="800">
              <a:latin typeface="Calibri" panose="020F0502020204030204" pitchFamily="34" charset="0"/>
            </a:endParaRPr>
          </a:p>
        </p:txBody>
      </p:sp>
    </p:spTree>
    <p:extLst>
      <p:ext uri="{BB962C8B-B14F-4D97-AF65-F5344CB8AC3E}">
        <p14:creationId xmlns:p14="http://schemas.microsoft.com/office/powerpoint/2010/main" val="30277362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3" name="Text Box 5"/>
          <p:cNvSpPr txBox="1">
            <a:spLocks noChangeArrowheads="1"/>
          </p:cNvSpPr>
          <p:nvPr/>
        </p:nvSpPr>
        <p:spPr bwMode="auto">
          <a:xfrm>
            <a:off x="306388" y="1836738"/>
            <a:ext cx="51117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sz="1800" b="1">
                <a:solidFill>
                  <a:srgbClr val="00A2E0"/>
                </a:solidFill>
                <a:latin typeface="Calibri" pitchFamily="34" charset="0"/>
              </a:rPr>
              <a:t/>
            </a:r>
            <a:br>
              <a:rPr lang="en-GB" sz="1800" b="1">
                <a:solidFill>
                  <a:srgbClr val="00A2E0"/>
                </a:solidFill>
                <a:latin typeface="Calibri" pitchFamily="34" charset="0"/>
              </a:rPr>
            </a:br>
            <a:r>
              <a:rPr lang="en-GB" sz="1800" b="1">
                <a:latin typeface="Calibri" pitchFamily="34" charset="0"/>
              </a:rPr>
              <a:t>Wasseraustausch in den tiefen Becken nur durch unregelmässige Einstromereignisse von salz- und sauerstoffreichem Tiefenwasser aus der Nordsee</a:t>
            </a:r>
            <a:endParaRPr lang="de-DE" sz="1800" b="1">
              <a:latin typeface="Calibri" pitchFamily="34" charset="0"/>
            </a:endParaRPr>
          </a:p>
        </p:txBody>
      </p:sp>
      <p:pic>
        <p:nvPicPr>
          <p:cNvPr id="15566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6312"/>
            <a:ext cx="6138863" cy="3803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60" name="Text Box 12"/>
          <p:cNvSpPr txBox="1">
            <a:spLocks noChangeArrowheads="1"/>
          </p:cNvSpPr>
          <p:nvPr/>
        </p:nvSpPr>
        <p:spPr bwMode="auto">
          <a:xfrm>
            <a:off x="4194175" y="5940425"/>
            <a:ext cx="1008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Aus: BACC 2008</a:t>
            </a:r>
          </a:p>
        </p:txBody>
      </p:sp>
      <p:grpSp>
        <p:nvGrpSpPr>
          <p:cNvPr id="155664" name="Group 16"/>
          <p:cNvGrpSpPr>
            <a:grpSpLocks/>
          </p:cNvGrpSpPr>
          <p:nvPr/>
        </p:nvGrpSpPr>
        <p:grpSpPr bwMode="auto">
          <a:xfrm>
            <a:off x="5202238" y="1476375"/>
            <a:ext cx="5491162" cy="4645025"/>
            <a:chOff x="3277" y="930"/>
            <a:chExt cx="3459" cy="2926"/>
          </a:xfrm>
        </p:grpSpPr>
        <p:pic>
          <p:nvPicPr>
            <p:cNvPr id="15566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 y="930"/>
              <a:ext cx="3459" cy="288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55661" name="Text Box 13"/>
            <p:cNvSpPr txBox="1">
              <a:spLocks noChangeArrowheads="1"/>
            </p:cNvSpPr>
            <p:nvPr/>
          </p:nvSpPr>
          <p:spPr bwMode="auto">
            <a:xfrm>
              <a:off x="5001" y="3606"/>
              <a:ext cx="8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Andreas Lehmann, IfM-GEOMAR</a:t>
              </a:r>
            </a:p>
          </p:txBody>
        </p:sp>
      </p:grpSp>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
          <p:cNvSpPr txBox="1">
            <a:spLocks noChangeArrowheads="1"/>
          </p:cNvSpPr>
          <p:nvPr/>
        </p:nvSpPr>
        <p:spPr bwMode="auto">
          <a:xfrm>
            <a:off x="391092" y="416571"/>
            <a:ext cx="170384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a:t>
            </a:r>
            <a:endParaRPr lang="de-DE" sz="2000" b="1">
              <a:solidFill>
                <a:srgbClr val="00A2E0"/>
              </a:solidFill>
              <a:latin typeface="Calibri" pitchFamily="34" charset="0"/>
            </a:endParaRPr>
          </a:p>
        </p:txBody>
      </p:sp>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2383140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5664"/>
                                        </p:tgtEl>
                                        <p:attrNameLst>
                                          <p:attrName>style.visibility</p:attrName>
                                        </p:attrNameLst>
                                      </p:cBhvr>
                                      <p:to>
                                        <p:strVal val="visible"/>
                                      </p:to>
                                    </p:set>
                                    <p:animEffect transition="in" filter="fade">
                                      <p:cBhvr>
                                        <p:cTn id="7" dur="1000"/>
                                        <p:tgtEl>
                                          <p:spTgt spid="155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4" name="Text Box 4"/>
          <p:cNvSpPr txBox="1">
            <a:spLocks noChangeArrowheads="1"/>
          </p:cNvSpPr>
          <p:nvPr/>
        </p:nvSpPr>
        <p:spPr bwMode="auto">
          <a:xfrm>
            <a:off x="7975738" y="3204567"/>
            <a:ext cx="1008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b="1">
                <a:solidFill>
                  <a:srgbClr val="00A2E0"/>
                </a:solidFill>
                <a:latin typeface="Calibri" pitchFamily="34" charset="0"/>
              </a:rPr>
              <a:t>Nitrat</a:t>
            </a:r>
            <a:endParaRPr lang="de-DE" b="1">
              <a:solidFill>
                <a:srgbClr val="000000"/>
              </a:solidFill>
              <a:latin typeface="Calibri" pitchFamily="34" charset="0"/>
            </a:endParaRPr>
          </a:p>
        </p:txBody>
      </p:sp>
      <p:sp>
        <p:nvSpPr>
          <p:cNvPr id="158725" name="Text Box 5"/>
          <p:cNvSpPr txBox="1">
            <a:spLocks noChangeArrowheads="1"/>
          </p:cNvSpPr>
          <p:nvPr/>
        </p:nvSpPr>
        <p:spPr bwMode="auto">
          <a:xfrm>
            <a:off x="7975738" y="5364807"/>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b="1">
                <a:solidFill>
                  <a:srgbClr val="00A2E0"/>
                </a:solidFill>
                <a:latin typeface="Calibri" pitchFamily="34" charset="0"/>
              </a:rPr>
              <a:t>Phosphat</a:t>
            </a:r>
            <a:endParaRPr lang="de-DE" b="1">
              <a:solidFill>
                <a:srgbClr val="000000"/>
              </a:solidFill>
              <a:latin typeface="Calibri" pitchFamily="34" charset="0"/>
            </a:endParaRPr>
          </a:p>
        </p:txBody>
      </p:sp>
      <p:sp>
        <p:nvSpPr>
          <p:cNvPr id="158730" name="Text Box 10"/>
          <p:cNvSpPr txBox="1">
            <a:spLocks noChangeArrowheads="1"/>
          </p:cNvSpPr>
          <p:nvPr/>
        </p:nvSpPr>
        <p:spPr bwMode="auto">
          <a:xfrm>
            <a:off x="666180" y="1409997"/>
            <a:ext cx="329947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solidFill>
                  <a:srgbClr val="00A2E0"/>
                </a:solidFill>
                <a:latin typeface="Calibri" pitchFamily="34" charset="0"/>
              </a:rPr>
              <a:t>Nährstoffe und Überdüngung</a:t>
            </a:r>
          </a:p>
        </p:txBody>
      </p:sp>
      <p:pic>
        <p:nvPicPr>
          <p:cNvPr id="21506" name="Picture 2" descr="C:\Users\reckerma\AppData\Local\Temp\q5fjoaft.ci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63" y="2129424"/>
            <a:ext cx="7362825" cy="48396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
          <p:cNvSpPr txBox="1">
            <a:spLocks noChangeArrowheads="1"/>
          </p:cNvSpPr>
          <p:nvPr/>
        </p:nvSpPr>
        <p:spPr bwMode="auto">
          <a:xfrm>
            <a:off x="391092" y="416571"/>
            <a:ext cx="170384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a:t>
            </a:r>
            <a:endParaRPr lang="de-DE" sz="2000" b="1">
              <a:solidFill>
                <a:srgbClr val="00A2E0"/>
              </a:solidFill>
              <a:latin typeface="Calibri" pitchFamily="34" charset="0"/>
            </a:endParaRPr>
          </a:p>
        </p:txBody>
      </p:sp>
      <p:grpSp>
        <p:nvGrpSpPr>
          <p:cNvPr id="8" name="Gruppieren 7"/>
          <p:cNvGrpSpPr/>
          <p:nvPr/>
        </p:nvGrpSpPr>
        <p:grpSpPr>
          <a:xfrm>
            <a:off x="6570836" y="189181"/>
            <a:ext cx="554037" cy="792162"/>
            <a:chOff x="5562724" y="283528"/>
            <a:chExt cx="554037" cy="792162"/>
          </a:xfrm>
        </p:grpSpPr>
        <p:pic>
          <p:nvPicPr>
            <p:cNvPr id="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872800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Text Box 5"/>
          <p:cNvSpPr txBox="1">
            <a:spLocks noChangeArrowheads="1"/>
          </p:cNvSpPr>
          <p:nvPr/>
        </p:nvSpPr>
        <p:spPr bwMode="auto">
          <a:xfrm>
            <a:off x="1385888" y="6013450"/>
            <a:ext cx="71294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b="1">
                <a:solidFill>
                  <a:srgbClr val="00A2E0"/>
                </a:solidFill>
              </a:rPr>
              <a:t>Sills, basins</a:t>
            </a:r>
            <a:endParaRPr lang="de-DE" b="1">
              <a:solidFill>
                <a:srgbClr val="000000"/>
              </a:solidFill>
            </a:endParaRPr>
          </a:p>
        </p:txBody>
      </p:sp>
      <p:pic>
        <p:nvPicPr>
          <p:cNvPr id="14336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850" y="2628900"/>
            <a:ext cx="3917950" cy="4465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73" name="Text Box 13"/>
          <p:cNvSpPr txBox="1">
            <a:spLocks noChangeArrowheads="1"/>
          </p:cNvSpPr>
          <p:nvPr/>
        </p:nvSpPr>
        <p:spPr bwMode="auto">
          <a:xfrm>
            <a:off x="306388" y="1836738"/>
            <a:ext cx="50403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spcBef>
                <a:spcPct val="50000"/>
              </a:spcBef>
              <a:buFontTx/>
              <a:buNone/>
            </a:pPr>
            <a:r>
              <a:rPr lang="en-GB" sz="1800" b="1">
                <a:solidFill>
                  <a:srgbClr val="00A2E0"/>
                </a:solidFill>
                <a:latin typeface="Calibri" pitchFamily="34" charset="0"/>
              </a:rPr>
              <a:t>Kleine Meereskunde der Ostsee</a:t>
            </a:r>
            <a:br>
              <a:rPr lang="en-GB" sz="1800" b="1">
                <a:solidFill>
                  <a:srgbClr val="00A2E0"/>
                </a:solidFill>
                <a:latin typeface="Calibri" pitchFamily="34" charset="0"/>
              </a:rPr>
            </a:br>
            <a:r>
              <a:rPr lang="en-GB" sz="1800" b="1">
                <a:latin typeface="Calibri" pitchFamily="34" charset="0"/>
              </a:rPr>
              <a:t>Große Unterschiede im Salzgehalt horizontzal </a:t>
            </a:r>
            <a:br>
              <a:rPr lang="en-GB" sz="1800" b="1">
                <a:latin typeface="Calibri" pitchFamily="34" charset="0"/>
              </a:rPr>
            </a:br>
            <a:r>
              <a:rPr lang="en-GB" sz="1800" b="1">
                <a:latin typeface="Calibri" pitchFamily="34" charset="0"/>
              </a:rPr>
              <a:t>(von Westen/Süden nach Norden/Osten)</a:t>
            </a:r>
            <a:r>
              <a:rPr lang="en-GB" sz="1800" b="1">
                <a:solidFill>
                  <a:srgbClr val="00A2E0"/>
                </a:solidFill>
                <a:latin typeface="Calibri" pitchFamily="34" charset="0"/>
              </a:rPr>
              <a:t> </a:t>
            </a:r>
            <a:endParaRPr lang="de-DE" sz="1800" b="1">
              <a:solidFill>
                <a:srgbClr val="00A2E0"/>
              </a:solidFill>
              <a:latin typeface="Calibri" pitchFamily="34" charset="0"/>
            </a:endParaRPr>
          </a:p>
        </p:txBody>
      </p:sp>
      <p:sp>
        <p:nvSpPr>
          <p:cNvPr id="143374" name="Text Box 14"/>
          <p:cNvSpPr txBox="1">
            <a:spLocks noChangeArrowheads="1"/>
          </p:cNvSpPr>
          <p:nvPr/>
        </p:nvSpPr>
        <p:spPr bwMode="auto">
          <a:xfrm>
            <a:off x="177988" y="544928"/>
            <a:ext cx="268481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Ökosysteme </a:t>
            </a:r>
            <a:r>
              <a:rPr lang="de-DE" sz="2000" b="1" smtClean="0">
                <a:solidFill>
                  <a:srgbClr val="00A2E0"/>
                </a:solidFill>
                <a:latin typeface="Calibri" pitchFamily="34" charset="0"/>
              </a:rPr>
              <a:t>im </a:t>
            </a:r>
            <a:r>
              <a:rPr lang="de-DE" sz="2000" b="1">
                <a:solidFill>
                  <a:srgbClr val="00A2E0"/>
                </a:solidFill>
                <a:latin typeface="Calibri" pitchFamily="34" charset="0"/>
              </a:rPr>
              <a:t>Wandel</a:t>
            </a:r>
          </a:p>
        </p:txBody>
      </p:sp>
      <p:sp>
        <p:nvSpPr>
          <p:cNvPr id="143376" name="Text Box 16"/>
          <p:cNvSpPr txBox="1">
            <a:spLocks noChangeArrowheads="1"/>
          </p:cNvSpPr>
          <p:nvPr/>
        </p:nvSpPr>
        <p:spPr bwMode="auto">
          <a:xfrm>
            <a:off x="194672" y="1404938"/>
            <a:ext cx="231099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Marine Ökosysteme</a:t>
            </a:r>
            <a:endParaRPr lang="de-DE" sz="2000" b="1">
              <a:solidFill>
                <a:srgbClr val="00A2E0"/>
              </a:solidFill>
              <a:latin typeface="Calibri" pitchFamily="34" charset="0"/>
            </a:endParaRPr>
          </a:p>
        </p:txBody>
      </p:sp>
      <p:sp>
        <p:nvSpPr>
          <p:cNvPr id="143378" name="Oval 18"/>
          <p:cNvSpPr>
            <a:spLocks noChangeArrowheads="1"/>
          </p:cNvSpPr>
          <p:nvPr/>
        </p:nvSpPr>
        <p:spPr bwMode="auto">
          <a:xfrm>
            <a:off x="2322513" y="5724525"/>
            <a:ext cx="144462" cy="144463"/>
          </a:xfrm>
          <a:prstGeom prst="ellipse">
            <a:avLst/>
          </a:prstGeom>
          <a:solidFill>
            <a:srgbClr val="FF0000"/>
          </a:solidFill>
          <a:ln>
            <a:noFill/>
          </a:ln>
          <a:effectLst/>
          <a:extLst>
            <a:ext uri="{91240B29-F687-4F45-9708-019B960494DF}">
              <a14:hiddenLine xmlns:a14="http://schemas.microsoft.com/office/drawing/2010/main" w="317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pSp>
        <p:nvGrpSpPr>
          <p:cNvPr id="143384" name="Group 24"/>
          <p:cNvGrpSpPr>
            <a:grpSpLocks/>
          </p:cNvGrpSpPr>
          <p:nvPr/>
        </p:nvGrpSpPr>
        <p:grpSpPr bwMode="auto">
          <a:xfrm>
            <a:off x="2466975" y="1981200"/>
            <a:ext cx="7486650" cy="5126038"/>
            <a:chOff x="1554" y="1248"/>
            <a:chExt cx="4716" cy="3229"/>
          </a:xfrm>
        </p:grpSpPr>
        <p:pic>
          <p:nvPicPr>
            <p:cNvPr id="1433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 y="1520"/>
              <a:ext cx="2475" cy="29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77" name="Text Box 17"/>
            <p:cNvSpPr txBox="1">
              <a:spLocks noChangeArrowheads="1"/>
            </p:cNvSpPr>
            <p:nvPr/>
          </p:nvSpPr>
          <p:spPr bwMode="auto">
            <a:xfrm>
              <a:off x="3549" y="1248"/>
              <a:ext cx="272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sz="1800" b="1">
                  <a:latin typeface="Calibri" pitchFamily="34" charset="0"/>
                </a:rPr>
                <a:t>… und vertikal, in die Wassersäule hinein </a:t>
              </a:r>
              <a:endParaRPr lang="de-DE" sz="1800" b="1">
                <a:latin typeface="Calibri" pitchFamily="34" charset="0"/>
              </a:endParaRPr>
            </a:p>
          </p:txBody>
        </p:sp>
        <p:sp>
          <p:nvSpPr>
            <p:cNvPr id="143379" name="Line 19"/>
            <p:cNvSpPr>
              <a:spLocks noChangeShapeType="1"/>
            </p:cNvSpPr>
            <p:nvPr/>
          </p:nvSpPr>
          <p:spPr bwMode="auto">
            <a:xfrm flipV="1">
              <a:off x="1554" y="3379"/>
              <a:ext cx="1995" cy="273"/>
            </a:xfrm>
            <a:prstGeom prst="line">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pSp>
      <p:sp>
        <p:nvSpPr>
          <p:cNvPr id="143380" name="Text Box 20"/>
          <p:cNvSpPr txBox="1">
            <a:spLocks noChangeArrowheads="1"/>
          </p:cNvSpPr>
          <p:nvPr/>
        </p:nvSpPr>
        <p:spPr bwMode="auto">
          <a:xfrm>
            <a:off x="3906838" y="6805613"/>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Aus: BACC 2008</a:t>
            </a:r>
          </a:p>
        </p:txBody>
      </p:sp>
      <p:sp>
        <p:nvSpPr>
          <p:cNvPr id="143381" name="Text Box 21"/>
          <p:cNvSpPr txBox="1">
            <a:spLocks noChangeArrowheads="1"/>
          </p:cNvSpPr>
          <p:nvPr/>
        </p:nvSpPr>
        <p:spPr bwMode="auto">
          <a:xfrm>
            <a:off x="9378950" y="6732588"/>
            <a:ext cx="1008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Aus: BACC 2008</a:t>
            </a:r>
          </a:p>
        </p:txBody>
      </p:sp>
      <p:pic>
        <p:nvPicPr>
          <p:cNvPr id="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1585182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78"/>
                                        </p:tgtEl>
                                        <p:attrNameLst>
                                          <p:attrName>style.visibility</p:attrName>
                                        </p:attrNameLst>
                                      </p:cBhvr>
                                      <p:to>
                                        <p:strVal val="visible"/>
                                      </p:to>
                                    </p:set>
                                    <p:animEffect transition="in" filter="fade">
                                      <p:cBhvr>
                                        <p:cTn id="7" dur="1000"/>
                                        <p:tgtEl>
                                          <p:spTgt spid="1433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4"/>
                                        </p:tgtEl>
                                        <p:attrNameLst>
                                          <p:attrName>style.visibility</p:attrName>
                                        </p:attrNameLst>
                                      </p:cBhvr>
                                      <p:to>
                                        <p:strVal val="visible"/>
                                      </p:to>
                                    </p:set>
                                    <p:animEffect transition="in" filter="fade">
                                      <p:cBhvr>
                                        <p:cTn id="12" dur="1000"/>
                                        <p:tgtEl>
                                          <p:spTgt spid="143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2916238"/>
            <a:ext cx="3190875" cy="4464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1" name="Line 7"/>
          <p:cNvSpPr>
            <a:spLocks noChangeShapeType="1"/>
          </p:cNvSpPr>
          <p:nvPr/>
        </p:nvSpPr>
        <p:spPr bwMode="auto">
          <a:xfrm>
            <a:off x="3906838" y="4860925"/>
            <a:ext cx="2376487" cy="0"/>
          </a:xfrm>
          <a:prstGeom prst="line">
            <a:avLst/>
          </a:prstGeom>
          <a:noFill/>
          <a:ln w="31750">
            <a:solidFill>
              <a:srgbClr val="00A2E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44394" name="Text Box 10"/>
          <p:cNvSpPr txBox="1">
            <a:spLocks noChangeArrowheads="1"/>
          </p:cNvSpPr>
          <p:nvPr/>
        </p:nvSpPr>
        <p:spPr bwMode="auto">
          <a:xfrm>
            <a:off x="306388" y="1476375"/>
            <a:ext cx="43195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b="1">
                <a:solidFill>
                  <a:srgbClr val="00A2E0"/>
                </a:solidFill>
                <a:latin typeface="Calibri" pitchFamily="34" charset="0"/>
              </a:rPr>
              <a:t/>
            </a:r>
            <a:br>
              <a:rPr lang="en-GB" b="1">
                <a:solidFill>
                  <a:srgbClr val="00A2E0"/>
                </a:solidFill>
                <a:latin typeface="Calibri" pitchFamily="34" charset="0"/>
              </a:rPr>
            </a:br>
            <a:r>
              <a:rPr lang="en-GB" b="1">
                <a:latin typeface="Calibri" pitchFamily="34" charset="0"/>
              </a:rPr>
              <a:t>Permanente Schichtung erzeugt Sauerstoffdefizit und anoxische Zonen im Tiefenwasser</a:t>
            </a:r>
            <a:r>
              <a:rPr lang="en-GB" b="1">
                <a:solidFill>
                  <a:srgbClr val="00A2E0"/>
                </a:solidFill>
                <a:latin typeface="Calibri" pitchFamily="34" charset="0"/>
              </a:rPr>
              <a:t> </a:t>
            </a:r>
            <a:r>
              <a:rPr lang="en-GB" b="1">
                <a:latin typeface="Calibri" pitchFamily="34" charset="0"/>
              </a:rPr>
              <a:t>mit Schwefelwasserstoffproduktion…</a:t>
            </a:r>
            <a:endParaRPr lang="de-DE" b="1">
              <a:latin typeface="Calibri" pitchFamily="34" charset="0"/>
            </a:endParaRPr>
          </a:p>
        </p:txBody>
      </p:sp>
      <p:sp>
        <p:nvSpPr>
          <p:cNvPr id="144398" name="Text Box 14"/>
          <p:cNvSpPr txBox="1">
            <a:spLocks noChangeArrowheads="1"/>
          </p:cNvSpPr>
          <p:nvPr/>
        </p:nvSpPr>
        <p:spPr bwMode="auto">
          <a:xfrm>
            <a:off x="5634038" y="1836738"/>
            <a:ext cx="4319587"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b="1">
                <a:latin typeface="Calibri" pitchFamily="34" charset="0"/>
              </a:rPr>
              <a:t>… mit Konsequenzen für die Nährstoffdynamik in der Ostsee und das Auftreten von ausgedehnten Blaualgenblüten in der mittleren Ostsee</a:t>
            </a:r>
            <a:endParaRPr lang="de-DE" b="1">
              <a:latin typeface="Calibri" pitchFamily="34" charset="0"/>
            </a:endParaRPr>
          </a:p>
        </p:txBody>
      </p:sp>
      <p:pic>
        <p:nvPicPr>
          <p:cNvPr id="14439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0" y="2700338"/>
            <a:ext cx="3629025" cy="4464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400" name="Text Box 16"/>
          <p:cNvSpPr txBox="1">
            <a:spLocks noChangeArrowheads="1"/>
          </p:cNvSpPr>
          <p:nvPr/>
        </p:nvSpPr>
        <p:spPr bwMode="auto">
          <a:xfrm>
            <a:off x="10026650" y="6948488"/>
            <a:ext cx="5762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SMHI</a:t>
            </a:r>
          </a:p>
        </p:txBody>
      </p:sp>
      <p:sp>
        <p:nvSpPr>
          <p:cNvPr id="144401" name="Text Box 17"/>
          <p:cNvSpPr txBox="1">
            <a:spLocks noChangeArrowheads="1"/>
          </p:cNvSpPr>
          <p:nvPr/>
        </p:nvSpPr>
        <p:spPr bwMode="auto">
          <a:xfrm>
            <a:off x="3043238" y="6948488"/>
            <a:ext cx="5762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MR</a:t>
            </a:r>
          </a:p>
        </p:txBody>
      </p:sp>
      <p:grpSp>
        <p:nvGrpSpPr>
          <p:cNvPr id="144405" name="Group 21"/>
          <p:cNvGrpSpPr>
            <a:grpSpLocks/>
          </p:cNvGrpSpPr>
          <p:nvPr/>
        </p:nvGrpSpPr>
        <p:grpSpPr bwMode="auto">
          <a:xfrm>
            <a:off x="2251075" y="6372225"/>
            <a:ext cx="3095625" cy="517525"/>
            <a:chOff x="1418" y="4014"/>
            <a:chExt cx="1950" cy="326"/>
          </a:xfrm>
        </p:grpSpPr>
        <p:sp>
          <p:nvSpPr>
            <p:cNvPr id="144402" name="Text Box 18"/>
            <p:cNvSpPr txBox="1">
              <a:spLocks noChangeArrowheads="1"/>
            </p:cNvSpPr>
            <p:nvPr/>
          </p:nvSpPr>
          <p:spPr bwMode="auto">
            <a:xfrm>
              <a:off x="1871" y="4014"/>
              <a:ext cx="1497"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sz="1400" b="1">
                  <a:latin typeface="Calibri" pitchFamily="34" charset="0"/>
                </a:rPr>
                <a:t>Phosphatfreisetzung aus </a:t>
              </a:r>
              <a:br>
                <a:rPr lang="en-GB" sz="1400" b="1">
                  <a:latin typeface="Calibri" pitchFamily="34" charset="0"/>
                </a:rPr>
              </a:br>
              <a:r>
                <a:rPr lang="en-GB" sz="1400" b="1">
                  <a:latin typeface="Calibri" pitchFamily="34" charset="0"/>
                </a:rPr>
                <a:t>sauerstoffreiem Wasser</a:t>
              </a:r>
              <a:endParaRPr lang="de-DE" sz="1400" b="1">
                <a:latin typeface="Calibri" pitchFamily="34" charset="0"/>
              </a:endParaRPr>
            </a:p>
          </p:txBody>
        </p:sp>
        <p:sp>
          <p:nvSpPr>
            <p:cNvPr id="144404" name="AutoShape 20"/>
            <p:cNvSpPr>
              <a:spLocks noChangeArrowheads="1"/>
            </p:cNvSpPr>
            <p:nvPr/>
          </p:nvSpPr>
          <p:spPr bwMode="auto">
            <a:xfrm rot="-2091268">
              <a:off x="1418" y="4105"/>
              <a:ext cx="362" cy="136"/>
            </a:xfrm>
            <a:prstGeom prst="curvedUpArrow">
              <a:avLst>
                <a:gd name="adj1" fmla="val 43821"/>
                <a:gd name="adj2" fmla="val 97056"/>
                <a:gd name="adj3" fmla="val 33333"/>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pSp>
      <p:sp>
        <p:nvSpPr>
          <p:cNvPr id="16" name="Text Box 2"/>
          <p:cNvSpPr txBox="1">
            <a:spLocks noChangeArrowheads="1"/>
          </p:cNvSpPr>
          <p:nvPr/>
        </p:nvSpPr>
        <p:spPr bwMode="auto">
          <a:xfrm>
            <a:off x="391092" y="416571"/>
            <a:ext cx="170384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a:t>
            </a:r>
            <a:endParaRPr lang="de-DE" sz="2000" b="1">
              <a:solidFill>
                <a:srgbClr val="00A2E0"/>
              </a:solidFill>
              <a:latin typeface="Calibri" pitchFamily="34" charset="0"/>
            </a:endParaRPr>
          </a:p>
        </p:txBody>
      </p:sp>
      <p:grpSp>
        <p:nvGrpSpPr>
          <p:cNvPr id="14" name="Gruppieren 13"/>
          <p:cNvGrpSpPr/>
          <p:nvPr/>
        </p:nvGrpSpPr>
        <p:grpSpPr>
          <a:xfrm>
            <a:off x="6426302" y="203296"/>
            <a:ext cx="554037" cy="792162"/>
            <a:chOff x="5562724" y="283528"/>
            <a:chExt cx="554037" cy="792162"/>
          </a:xfrm>
        </p:grpSpPr>
        <p:pic>
          <p:nvPicPr>
            <p:cNvPr id="1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19" name="Grafik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241555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4405"/>
                                        </p:tgtEl>
                                        <p:attrNameLst>
                                          <p:attrName>style.visibility</p:attrName>
                                        </p:attrNameLst>
                                      </p:cBhvr>
                                      <p:to>
                                        <p:strVal val="visible"/>
                                      </p:to>
                                    </p:set>
                                    <p:animEffect transition="in" filter="fade">
                                      <p:cBhvr>
                                        <p:cTn id="7" dur="1000"/>
                                        <p:tgtEl>
                                          <p:spTgt spid="1444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4391"/>
                                        </p:tgtEl>
                                        <p:attrNameLst>
                                          <p:attrName>style.visibility</p:attrName>
                                        </p:attrNameLst>
                                      </p:cBhvr>
                                      <p:to>
                                        <p:strVal val="visible"/>
                                      </p:to>
                                    </p:set>
                                    <p:animEffect transition="in" filter="fade">
                                      <p:cBhvr>
                                        <p:cTn id="12" dur="2000"/>
                                        <p:tgtEl>
                                          <p:spTgt spid="14439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4398"/>
                                        </p:tgtEl>
                                        <p:attrNameLst>
                                          <p:attrName>style.visibility</p:attrName>
                                        </p:attrNameLst>
                                      </p:cBhvr>
                                      <p:to>
                                        <p:strVal val="visible"/>
                                      </p:to>
                                    </p:set>
                                    <p:animEffect transition="in" filter="fade">
                                      <p:cBhvr>
                                        <p:cTn id="15" dur="2000"/>
                                        <p:tgtEl>
                                          <p:spTgt spid="144398"/>
                                        </p:tgtEl>
                                      </p:cBhvr>
                                    </p:animEffect>
                                  </p:childTnLst>
                                </p:cTn>
                              </p:par>
                              <p:par>
                                <p:cTn id="16" presetID="10" presetClass="entr" presetSubtype="0" fill="hold" nodeType="withEffect">
                                  <p:stCondLst>
                                    <p:cond delay="0"/>
                                  </p:stCondLst>
                                  <p:childTnLst>
                                    <p:set>
                                      <p:cBhvr>
                                        <p:cTn id="17" dur="1" fill="hold">
                                          <p:stCondLst>
                                            <p:cond delay="0"/>
                                          </p:stCondLst>
                                        </p:cTn>
                                        <p:tgtEl>
                                          <p:spTgt spid="144399"/>
                                        </p:tgtEl>
                                        <p:attrNameLst>
                                          <p:attrName>style.visibility</p:attrName>
                                        </p:attrNameLst>
                                      </p:cBhvr>
                                      <p:to>
                                        <p:strVal val="visible"/>
                                      </p:to>
                                    </p:set>
                                    <p:animEffect transition="in" filter="fade">
                                      <p:cBhvr>
                                        <p:cTn id="18" dur="2000"/>
                                        <p:tgtEl>
                                          <p:spTgt spid="144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1" grpId="0" animBg="1"/>
      <p:bldP spid="144398"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96" name="Rectangle 16"/>
          <p:cNvSpPr>
            <a:spLocks noChangeArrowheads="1"/>
          </p:cNvSpPr>
          <p:nvPr/>
        </p:nvSpPr>
        <p:spPr bwMode="auto">
          <a:xfrm>
            <a:off x="233363" y="1981200"/>
            <a:ext cx="3889375" cy="388938"/>
          </a:xfrm>
          <a:prstGeom prst="rect">
            <a:avLst/>
          </a:prstGeom>
          <a:noFill/>
          <a:ln w="317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defTabSz="1042988"/>
            <a:r>
              <a:rPr lang="en-GB" b="1">
                <a:latin typeface="Calibri" pitchFamily="34" charset="0"/>
              </a:rPr>
              <a:t>Nährstoffeinleitungen</a:t>
            </a:r>
            <a:endParaRPr lang="en-GB" b="1">
              <a:solidFill>
                <a:srgbClr val="FF0000"/>
              </a:solidFill>
              <a:latin typeface="Calibri" pitchFamily="34" charset="0"/>
            </a:endParaRPr>
          </a:p>
        </p:txBody>
      </p:sp>
      <p:sp>
        <p:nvSpPr>
          <p:cNvPr id="148497" name="Rectangle 17"/>
          <p:cNvSpPr>
            <a:spLocks noChangeArrowheads="1"/>
          </p:cNvSpPr>
          <p:nvPr/>
        </p:nvSpPr>
        <p:spPr bwMode="auto">
          <a:xfrm>
            <a:off x="233363" y="2700338"/>
            <a:ext cx="3889375" cy="389980"/>
          </a:xfrm>
          <a:prstGeom prst="rect">
            <a:avLst/>
          </a:prstGeom>
          <a:noFill/>
          <a:ln w="317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defTabSz="1042988"/>
            <a:r>
              <a:rPr lang="en-GB" b="1" smtClean="0">
                <a:latin typeface="Calibri" pitchFamily="34" charset="0"/>
              </a:rPr>
              <a:t>Erhöhtes Wachstum an </a:t>
            </a:r>
            <a:r>
              <a:rPr lang="en-GB" b="1">
                <a:latin typeface="Calibri" pitchFamily="34" charset="0"/>
              </a:rPr>
              <a:t>der Oberfläche</a:t>
            </a:r>
          </a:p>
        </p:txBody>
      </p:sp>
      <p:sp>
        <p:nvSpPr>
          <p:cNvPr id="148498" name="Rectangle 18"/>
          <p:cNvSpPr>
            <a:spLocks noChangeArrowheads="1"/>
          </p:cNvSpPr>
          <p:nvPr/>
        </p:nvSpPr>
        <p:spPr bwMode="auto">
          <a:xfrm>
            <a:off x="233363" y="3708400"/>
            <a:ext cx="3889375" cy="682625"/>
          </a:xfrm>
          <a:prstGeom prst="rect">
            <a:avLst/>
          </a:prstGeom>
          <a:noFill/>
          <a:ln w="317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defTabSz="1042988"/>
            <a:r>
              <a:rPr lang="en-GB" b="1">
                <a:latin typeface="Calibri" pitchFamily="34" charset="0"/>
              </a:rPr>
              <a:t>Erhöhte Biomasse-Sedimentation und Veratmung in der Tiefe</a:t>
            </a:r>
          </a:p>
        </p:txBody>
      </p:sp>
      <p:sp>
        <p:nvSpPr>
          <p:cNvPr id="148499" name="Rectangle 19"/>
          <p:cNvSpPr>
            <a:spLocks noChangeArrowheads="1"/>
          </p:cNvSpPr>
          <p:nvPr/>
        </p:nvSpPr>
        <p:spPr bwMode="auto">
          <a:xfrm>
            <a:off x="233363" y="4860925"/>
            <a:ext cx="3889375" cy="682625"/>
          </a:xfrm>
          <a:prstGeom prst="rect">
            <a:avLst/>
          </a:prstGeom>
          <a:noFill/>
          <a:ln w="317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defTabSz="1042988"/>
            <a:r>
              <a:rPr lang="en-GB" b="1">
                <a:latin typeface="Calibri" pitchFamily="34" charset="0"/>
              </a:rPr>
              <a:t>Ausdehnung der anoxischen Zonen im Tiefenwasser</a:t>
            </a:r>
          </a:p>
        </p:txBody>
      </p:sp>
      <p:sp>
        <p:nvSpPr>
          <p:cNvPr id="148500" name="Rectangle 20"/>
          <p:cNvSpPr>
            <a:spLocks noChangeArrowheads="1"/>
          </p:cNvSpPr>
          <p:nvPr/>
        </p:nvSpPr>
        <p:spPr bwMode="auto">
          <a:xfrm>
            <a:off x="233363" y="5868988"/>
            <a:ext cx="3889375" cy="388937"/>
          </a:xfrm>
          <a:prstGeom prst="rect">
            <a:avLst/>
          </a:prstGeom>
          <a:noFill/>
          <a:ln w="317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defTabSz="1042988"/>
            <a:r>
              <a:rPr lang="en-GB" b="1">
                <a:latin typeface="Calibri" pitchFamily="34" charset="0"/>
              </a:rPr>
              <a:t>Verstärkte Phosphat-Freisetzung</a:t>
            </a:r>
          </a:p>
        </p:txBody>
      </p:sp>
      <p:sp>
        <p:nvSpPr>
          <p:cNvPr id="148501" name="Rectangle 21"/>
          <p:cNvSpPr>
            <a:spLocks noChangeArrowheads="1"/>
          </p:cNvSpPr>
          <p:nvPr/>
        </p:nvSpPr>
        <p:spPr bwMode="auto">
          <a:xfrm>
            <a:off x="233363" y="6661150"/>
            <a:ext cx="3889375" cy="388938"/>
          </a:xfrm>
          <a:prstGeom prst="rect">
            <a:avLst/>
          </a:prstGeom>
          <a:noFill/>
          <a:ln w="317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defTabSz="1042988"/>
            <a:r>
              <a:rPr lang="en-GB" b="1">
                <a:latin typeface="Calibri" pitchFamily="34" charset="0"/>
              </a:rPr>
              <a:t>Verstärkte Blaualgenblüten</a:t>
            </a:r>
          </a:p>
        </p:txBody>
      </p:sp>
      <p:cxnSp>
        <p:nvCxnSpPr>
          <p:cNvPr id="148502" name="AutoShape 22"/>
          <p:cNvCxnSpPr>
            <a:cxnSpLocks noChangeShapeType="1"/>
            <a:stCxn id="148496" idx="2"/>
            <a:endCxn id="148497" idx="0"/>
          </p:cNvCxnSpPr>
          <p:nvPr/>
        </p:nvCxnSpPr>
        <p:spPr bwMode="auto">
          <a:xfrm>
            <a:off x="2178051" y="2370138"/>
            <a:ext cx="0" cy="330200"/>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503" name="AutoShape 23"/>
          <p:cNvCxnSpPr>
            <a:cxnSpLocks noChangeShapeType="1"/>
            <a:stCxn id="148497" idx="2"/>
            <a:endCxn id="148498" idx="0"/>
          </p:cNvCxnSpPr>
          <p:nvPr/>
        </p:nvCxnSpPr>
        <p:spPr bwMode="auto">
          <a:xfrm>
            <a:off x="2178051" y="3090318"/>
            <a:ext cx="0" cy="618082"/>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504" name="AutoShape 24"/>
          <p:cNvCxnSpPr>
            <a:cxnSpLocks noChangeShapeType="1"/>
            <a:stCxn id="148498" idx="2"/>
            <a:endCxn id="148499" idx="0"/>
          </p:cNvCxnSpPr>
          <p:nvPr/>
        </p:nvCxnSpPr>
        <p:spPr bwMode="auto">
          <a:xfrm>
            <a:off x="2178050" y="4391025"/>
            <a:ext cx="0" cy="469900"/>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505" name="AutoShape 25"/>
          <p:cNvCxnSpPr>
            <a:cxnSpLocks noChangeShapeType="1"/>
            <a:stCxn id="148499" idx="2"/>
            <a:endCxn id="148500" idx="0"/>
          </p:cNvCxnSpPr>
          <p:nvPr/>
        </p:nvCxnSpPr>
        <p:spPr bwMode="auto">
          <a:xfrm>
            <a:off x="2178050" y="5543550"/>
            <a:ext cx="0" cy="325438"/>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506" name="AutoShape 26"/>
          <p:cNvCxnSpPr>
            <a:cxnSpLocks noChangeShapeType="1"/>
            <a:stCxn id="148500" idx="2"/>
            <a:endCxn id="148501" idx="0"/>
          </p:cNvCxnSpPr>
          <p:nvPr/>
        </p:nvCxnSpPr>
        <p:spPr bwMode="auto">
          <a:xfrm>
            <a:off x="2178050" y="6257925"/>
            <a:ext cx="0" cy="40322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507" name="AutoShape 27"/>
          <p:cNvCxnSpPr>
            <a:cxnSpLocks noChangeShapeType="1"/>
            <a:stCxn id="148501" idx="3"/>
            <a:endCxn id="148498" idx="3"/>
          </p:cNvCxnSpPr>
          <p:nvPr/>
        </p:nvCxnSpPr>
        <p:spPr bwMode="auto">
          <a:xfrm flipV="1">
            <a:off x="4122738" y="4049713"/>
            <a:ext cx="1587" cy="2806700"/>
          </a:xfrm>
          <a:prstGeom prst="bentConnector3">
            <a:avLst>
              <a:gd name="adj1" fmla="val 14400000"/>
            </a:avLst>
          </a:prstGeom>
          <a:noFill/>
          <a:ln w="317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516" name="Text Box 36"/>
          <p:cNvSpPr txBox="1">
            <a:spLocks noChangeArrowheads="1"/>
          </p:cNvSpPr>
          <p:nvPr/>
        </p:nvSpPr>
        <p:spPr bwMode="auto">
          <a:xfrm>
            <a:off x="233363" y="1407381"/>
            <a:ext cx="2978934"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1800" b="1">
                <a:solidFill>
                  <a:srgbClr val="00A2E0"/>
                </a:solidFill>
                <a:latin typeface="Calibri" pitchFamily="34" charset="0"/>
              </a:rPr>
              <a:t>Nährstoffe und Überdüngung</a:t>
            </a:r>
          </a:p>
        </p:txBody>
      </p:sp>
      <p:grpSp>
        <p:nvGrpSpPr>
          <p:cNvPr id="148525" name="Group 45"/>
          <p:cNvGrpSpPr>
            <a:grpSpLocks/>
          </p:cNvGrpSpPr>
          <p:nvPr/>
        </p:nvGrpSpPr>
        <p:grpSpPr bwMode="auto">
          <a:xfrm>
            <a:off x="4841875" y="1620838"/>
            <a:ext cx="5545138" cy="5472112"/>
            <a:chOff x="3050" y="1021"/>
            <a:chExt cx="3493" cy="3447"/>
          </a:xfrm>
        </p:grpSpPr>
        <p:pic>
          <p:nvPicPr>
            <p:cNvPr id="148517" name="Picture 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 y="1021"/>
              <a:ext cx="2767" cy="173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518"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 y="2790"/>
              <a:ext cx="2767" cy="16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519" name="AutoShape 39"/>
            <p:cNvSpPr>
              <a:spLocks noChangeArrowheads="1"/>
            </p:cNvSpPr>
            <p:nvPr/>
          </p:nvSpPr>
          <p:spPr bwMode="auto">
            <a:xfrm>
              <a:off x="3050" y="2200"/>
              <a:ext cx="272" cy="1179"/>
            </a:xfrm>
            <a:prstGeom prst="curvedRightArrow">
              <a:avLst>
                <a:gd name="adj1" fmla="val 86691"/>
                <a:gd name="adj2" fmla="val 173382"/>
                <a:gd name="adj3" fmla="val 33333"/>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48521" name="AutoShape 41"/>
            <p:cNvSpPr>
              <a:spLocks noChangeArrowheads="1"/>
            </p:cNvSpPr>
            <p:nvPr/>
          </p:nvSpPr>
          <p:spPr bwMode="auto">
            <a:xfrm rot="10654173">
              <a:off x="6271" y="2200"/>
              <a:ext cx="272" cy="1179"/>
            </a:xfrm>
            <a:prstGeom prst="curvedRightArrow">
              <a:avLst>
                <a:gd name="adj1" fmla="val 86691"/>
                <a:gd name="adj2" fmla="val 173382"/>
                <a:gd name="adj3" fmla="val 33333"/>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pSp>
      <p:grpSp>
        <p:nvGrpSpPr>
          <p:cNvPr id="148524" name="Group 44"/>
          <p:cNvGrpSpPr>
            <a:grpSpLocks/>
          </p:cNvGrpSpPr>
          <p:nvPr/>
        </p:nvGrpSpPr>
        <p:grpSpPr bwMode="auto">
          <a:xfrm>
            <a:off x="220663" y="1981200"/>
            <a:ext cx="4075112" cy="2759075"/>
            <a:chOff x="139" y="1248"/>
            <a:chExt cx="2567" cy="1738"/>
          </a:xfrm>
        </p:grpSpPr>
        <p:sp>
          <p:nvSpPr>
            <p:cNvPr id="148522" name="Text Box 42"/>
            <p:cNvSpPr txBox="1">
              <a:spLocks noChangeArrowheads="1"/>
            </p:cNvSpPr>
            <p:nvPr/>
          </p:nvSpPr>
          <p:spPr bwMode="auto">
            <a:xfrm>
              <a:off x="139" y="2790"/>
              <a:ext cx="2567" cy="1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1200" b="1">
                  <a:solidFill>
                    <a:srgbClr val="FF0000"/>
                  </a:solidFill>
                  <a:latin typeface="Calibri" pitchFamily="34" charset="0"/>
                </a:rPr>
                <a:t>Niedrigerer Salzgehalt an der Oberfläche, stärkere Schichtung</a:t>
              </a:r>
            </a:p>
          </p:txBody>
        </p:sp>
        <p:sp>
          <p:nvSpPr>
            <p:cNvPr id="148523" name="Text Box 43"/>
            <p:cNvSpPr txBox="1">
              <a:spLocks noChangeArrowheads="1"/>
            </p:cNvSpPr>
            <p:nvPr/>
          </p:nvSpPr>
          <p:spPr bwMode="auto">
            <a:xfrm>
              <a:off x="1418" y="1248"/>
              <a:ext cx="1198" cy="2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b="1">
                  <a:solidFill>
                    <a:srgbClr val="FF0000"/>
                  </a:solidFill>
                  <a:latin typeface="Calibri" pitchFamily="34" charset="0"/>
                </a:rPr>
                <a:t>Erhöhte Temperatur</a:t>
              </a:r>
            </a:p>
          </p:txBody>
        </p:sp>
      </p:grpSp>
      <p:sp>
        <p:nvSpPr>
          <p:cNvPr id="27" name="Text Box 2"/>
          <p:cNvSpPr txBox="1">
            <a:spLocks noChangeArrowheads="1"/>
          </p:cNvSpPr>
          <p:nvPr/>
        </p:nvSpPr>
        <p:spPr bwMode="auto">
          <a:xfrm>
            <a:off x="391092" y="416571"/>
            <a:ext cx="1703841"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a:t>
            </a:r>
            <a:endParaRPr lang="de-DE" sz="2000" b="1">
              <a:solidFill>
                <a:srgbClr val="00A2E0"/>
              </a:solidFill>
              <a:latin typeface="Calibri" pitchFamily="34" charset="0"/>
            </a:endParaRPr>
          </a:p>
        </p:txBody>
      </p:sp>
      <p:grpSp>
        <p:nvGrpSpPr>
          <p:cNvPr id="25" name="Gruppieren 24"/>
          <p:cNvGrpSpPr/>
          <p:nvPr/>
        </p:nvGrpSpPr>
        <p:grpSpPr>
          <a:xfrm>
            <a:off x="6570836" y="191851"/>
            <a:ext cx="554037" cy="792162"/>
            <a:chOff x="5562724" y="283528"/>
            <a:chExt cx="554037" cy="792162"/>
          </a:xfrm>
        </p:grpSpPr>
        <p:pic>
          <p:nvPicPr>
            <p:cNvPr id="2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30" name="Grafik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2" name="Rechteck 1"/>
          <p:cNvSpPr/>
          <p:nvPr/>
        </p:nvSpPr>
        <p:spPr>
          <a:xfrm rot="16200000">
            <a:off x="8874417" y="2675997"/>
            <a:ext cx="1446038" cy="387798"/>
          </a:xfrm>
          <a:prstGeom prst="rect">
            <a:avLst/>
          </a:prstGeom>
        </p:spPr>
        <p:txBody>
          <a:bodyPr wrap="none">
            <a:spAutoFit/>
          </a:bodyPr>
          <a:lstStyle/>
          <a:p>
            <a:r>
              <a:rPr lang="en-GB" b="1" smtClean="0">
                <a:solidFill>
                  <a:srgbClr val="000000"/>
                </a:solidFill>
                <a:latin typeface="Calibri" pitchFamily="34" charset="0"/>
              </a:rPr>
              <a:t>Grafik: Helcom</a:t>
            </a:r>
            <a:endParaRPr lang="de-DE"/>
          </a:p>
        </p:txBody>
      </p:sp>
    </p:spTree>
    <p:extLst>
      <p:ext uri="{BB962C8B-B14F-4D97-AF65-F5344CB8AC3E}">
        <p14:creationId xmlns:p14="http://schemas.microsoft.com/office/powerpoint/2010/main" val="2941150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8524"/>
                                        </p:tgtEl>
                                        <p:attrNameLst>
                                          <p:attrName>style.visibility</p:attrName>
                                        </p:attrNameLst>
                                      </p:cBhvr>
                                      <p:to>
                                        <p:strVal val="visible"/>
                                      </p:to>
                                    </p:set>
                                    <p:animEffect transition="in" filter="fade">
                                      <p:cBhvr>
                                        <p:cTn id="7" dur="1000"/>
                                        <p:tgtEl>
                                          <p:spTgt spid="148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8525"/>
                                        </p:tgtEl>
                                        <p:attrNameLst>
                                          <p:attrName>style.visibility</p:attrName>
                                        </p:attrNameLst>
                                      </p:cBhvr>
                                      <p:to>
                                        <p:strVal val="visible"/>
                                      </p:to>
                                    </p:set>
                                    <p:animEffect transition="in" filter="fade">
                                      <p:cBhvr>
                                        <p:cTn id="12" dur="1000"/>
                                        <p:tgtEl>
                                          <p:spTgt spid="148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3" name="Text Box 5"/>
          <p:cNvSpPr txBox="1">
            <a:spLocks noChangeArrowheads="1"/>
          </p:cNvSpPr>
          <p:nvPr/>
        </p:nvSpPr>
        <p:spPr bwMode="auto">
          <a:xfrm>
            <a:off x="8547720" y="3276575"/>
            <a:ext cx="16562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spcBef>
                <a:spcPct val="50000"/>
              </a:spcBef>
              <a:buFontTx/>
              <a:buNone/>
            </a:pPr>
            <a:r>
              <a:rPr lang="en-GB" sz="1800" b="1" smtClean="0">
                <a:solidFill>
                  <a:srgbClr val="00A2E0"/>
                </a:solidFill>
                <a:latin typeface="Calibri" pitchFamily="34" charset="0"/>
              </a:rPr>
              <a:t>Ansäuerung</a:t>
            </a:r>
            <a:endParaRPr lang="de-DE" sz="1800" b="1">
              <a:latin typeface="Calibri" pitchFamily="34" charset="0"/>
            </a:endParaRPr>
          </a:p>
        </p:txBody>
      </p:sp>
      <p:pic>
        <p:nvPicPr>
          <p:cNvPr id="20484" name="Picture 4" descr="C:\Users\reckerma\AppData\Local\Temp\31lkt53g.3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21" y="1404367"/>
            <a:ext cx="8227020" cy="5917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
          <p:cNvSpPr txBox="1">
            <a:spLocks noChangeArrowheads="1"/>
          </p:cNvSpPr>
          <p:nvPr/>
        </p:nvSpPr>
        <p:spPr bwMode="auto">
          <a:xfrm>
            <a:off x="282165" y="252413"/>
            <a:ext cx="5258469" cy="8331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2000" b="1" smtClean="0">
                <a:latin typeface="Calibri" pitchFamily="34" charset="0"/>
              </a:rPr>
              <a:t>Auswirkungen auf die Biogeochemie der Ostsee</a:t>
            </a:r>
            <a:br>
              <a:rPr lang="de-DE" sz="2000" b="1" smtClean="0">
                <a:latin typeface="Calibri" pitchFamily="34" charset="0"/>
              </a:rPr>
            </a:br>
            <a:r>
              <a:rPr lang="de-DE" sz="2000" b="1" smtClean="0">
                <a:latin typeface="Calibri" pitchFamily="34" charset="0"/>
              </a:rPr>
              <a:t>Modellrechnungen</a:t>
            </a:r>
            <a:endParaRPr lang="de-DE" sz="2000" b="1">
              <a:solidFill>
                <a:srgbClr val="00A2E0"/>
              </a:solidFill>
              <a:latin typeface="Calibri" pitchFamily="34" charset="0"/>
            </a:endParaRPr>
          </a:p>
        </p:txBody>
      </p:sp>
      <p:sp>
        <p:nvSpPr>
          <p:cNvPr id="14" name="Text Box 5"/>
          <p:cNvSpPr txBox="1">
            <a:spLocks noChangeArrowheads="1"/>
          </p:cNvSpPr>
          <p:nvPr/>
        </p:nvSpPr>
        <p:spPr bwMode="auto">
          <a:xfrm>
            <a:off x="8514740" y="6012879"/>
            <a:ext cx="18725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spcBef>
                <a:spcPct val="50000"/>
              </a:spcBef>
              <a:buFontTx/>
              <a:buNone/>
            </a:pPr>
            <a:r>
              <a:rPr lang="en-GB" sz="1800" b="1" smtClean="0">
                <a:solidFill>
                  <a:srgbClr val="00A2E0"/>
                </a:solidFill>
                <a:latin typeface="Calibri" pitchFamily="34" charset="0"/>
              </a:rPr>
              <a:t>Sauerstoffarmut im Tiefenwasser</a:t>
            </a:r>
            <a:endParaRPr lang="de-DE" sz="1800" b="1">
              <a:latin typeface="Calibri" pitchFamily="34" charset="0"/>
            </a:endParaRPr>
          </a:p>
        </p:txBody>
      </p:sp>
      <p:grpSp>
        <p:nvGrpSpPr>
          <p:cNvPr id="7" name="Gruppieren 6"/>
          <p:cNvGrpSpPr/>
          <p:nvPr/>
        </p:nvGrpSpPr>
        <p:grpSpPr>
          <a:xfrm>
            <a:off x="6570836" y="233556"/>
            <a:ext cx="554037" cy="792162"/>
            <a:chOff x="5562724" y="283528"/>
            <a:chExt cx="554037" cy="792162"/>
          </a:xfrm>
        </p:grpSpPr>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94171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 Box 2"/>
          <p:cNvSpPr txBox="1">
            <a:spLocks noChangeArrowheads="1"/>
          </p:cNvSpPr>
          <p:nvPr/>
        </p:nvSpPr>
        <p:spPr bwMode="auto">
          <a:xfrm>
            <a:off x="450156" y="252413"/>
            <a:ext cx="466215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latin typeface="Calibri" pitchFamily="34" charset="0"/>
              </a:rPr>
              <a:t>Auswirkungen auf Ökosysteme der Ostsee</a:t>
            </a:r>
            <a:endParaRPr lang="de-DE" sz="2000" b="1">
              <a:solidFill>
                <a:srgbClr val="00A2E0"/>
              </a:solidFill>
              <a:latin typeface="Calibri" pitchFamily="34" charset="0"/>
            </a:endParaRPr>
          </a:p>
        </p:txBody>
      </p:sp>
      <p:pic>
        <p:nvPicPr>
          <p:cNvPr id="22530" name="Picture 2" descr="C:\Users\reckerma\AppData\Local\Temp\wq1rszeb.dx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6" y="898617"/>
            <a:ext cx="4352925" cy="6496051"/>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Users\reckerma\AppData\Local\Temp\b5jdbmz1.tt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00" y="1829094"/>
            <a:ext cx="6115100" cy="467625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p:cNvGrpSpPr/>
          <p:nvPr/>
        </p:nvGrpSpPr>
        <p:grpSpPr>
          <a:xfrm>
            <a:off x="6498828" y="191851"/>
            <a:ext cx="554037" cy="792162"/>
            <a:chOff x="5562724" y="283528"/>
            <a:chExt cx="554037" cy="792162"/>
          </a:xfrm>
        </p:grpSpPr>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724" y="283528"/>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4"/>
            <p:cNvSpPr>
              <a:spLocks noChangeArrowheads="1"/>
            </p:cNvSpPr>
            <p:nvPr/>
          </p:nvSpPr>
          <p:spPr bwMode="gray">
            <a:xfrm>
              <a:off x="5738286" y="703819"/>
              <a:ext cx="216868" cy="28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de-DE" sz="2000" b="1" smtClean="0">
                  <a:solidFill>
                    <a:srgbClr val="FF0000"/>
                  </a:solidFill>
                  <a:latin typeface="Calibri" pitchFamily="34" charset="0"/>
                </a:rPr>
                <a:t>2</a:t>
              </a:r>
              <a:endParaRPr lang="de-DE" sz="2000" b="1">
                <a:latin typeface="Calibri" pitchFamily="34" charset="0"/>
              </a:endParaRPr>
            </a:p>
          </p:txBody>
        </p:sp>
      </p:gr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Tree>
    <p:extLst>
      <p:ext uri="{BB962C8B-B14F-4D97-AF65-F5344CB8AC3E}">
        <p14:creationId xmlns:p14="http://schemas.microsoft.com/office/powerpoint/2010/main" val="203702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322450" y="524730"/>
            <a:ext cx="268481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Ökosysteme </a:t>
            </a:r>
            <a:r>
              <a:rPr lang="de-DE" sz="2000" b="1" smtClean="0">
                <a:solidFill>
                  <a:srgbClr val="00A2E0"/>
                </a:solidFill>
                <a:latin typeface="Calibri" pitchFamily="34" charset="0"/>
              </a:rPr>
              <a:t>im </a:t>
            </a:r>
            <a:r>
              <a:rPr lang="de-DE" sz="2000" b="1">
                <a:solidFill>
                  <a:srgbClr val="00A2E0"/>
                </a:solidFill>
                <a:latin typeface="Calibri" pitchFamily="34" charset="0"/>
              </a:rPr>
              <a:t>Wandel</a:t>
            </a:r>
          </a:p>
        </p:txBody>
      </p:sp>
      <p:sp>
        <p:nvSpPr>
          <p:cNvPr id="138245" name="Text Box 5"/>
          <p:cNvSpPr txBox="1">
            <a:spLocks noChangeArrowheads="1"/>
          </p:cNvSpPr>
          <p:nvPr/>
        </p:nvSpPr>
        <p:spPr bwMode="auto">
          <a:xfrm>
            <a:off x="266109" y="1331913"/>
            <a:ext cx="231099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Marine Ökosysteme</a:t>
            </a:r>
            <a:endParaRPr lang="de-DE" sz="2000" b="1">
              <a:solidFill>
                <a:srgbClr val="00A2E0"/>
              </a:solidFill>
              <a:latin typeface="Calibri" pitchFamily="34" charset="0"/>
            </a:endParaRPr>
          </a:p>
        </p:txBody>
      </p:sp>
      <p:pic>
        <p:nvPicPr>
          <p:cNvPr id="138247" name="Picture 7" descr="Seite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1475"/>
            <a:ext cx="10693400" cy="2579688"/>
          </a:xfrm>
          <a:prstGeom prst="rect">
            <a:avLst/>
          </a:prstGeom>
          <a:noFill/>
          <a:extLst>
            <a:ext uri="{909E8E84-426E-40DD-AFC4-6F175D3DCCD1}">
              <a14:hiddenFill xmlns:a14="http://schemas.microsoft.com/office/drawing/2010/main">
                <a:solidFill>
                  <a:srgbClr val="FFFFFF"/>
                </a:solidFill>
              </a14:hiddenFill>
            </a:ext>
          </a:extLst>
        </p:spPr>
      </p:pic>
      <p:sp>
        <p:nvSpPr>
          <p:cNvPr id="138249" name="Text Box 9"/>
          <p:cNvSpPr txBox="1">
            <a:spLocks noChangeArrowheads="1"/>
          </p:cNvSpPr>
          <p:nvPr/>
        </p:nvSpPr>
        <p:spPr bwMode="auto">
          <a:xfrm>
            <a:off x="4483100" y="5503863"/>
            <a:ext cx="1866900" cy="1625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1400" b="1">
                <a:latin typeface="Calibri" pitchFamily="34" charset="0"/>
              </a:rPr>
              <a:t>Bottn. Meerbusen: </a:t>
            </a:r>
          </a:p>
          <a:p>
            <a:pPr algn="ctr"/>
            <a:r>
              <a:rPr lang="de-DE" sz="1400">
                <a:latin typeface="Calibri" pitchFamily="34" charset="0"/>
              </a:rPr>
              <a:t>ca. 4.800 +4,3% p.a.</a:t>
            </a:r>
          </a:p>
          <a:p>
            <a:pPr algn="ctr"/>
            <a:r>
              <a:rPr lang="de-DE" sz="1400" b="1">
                <a:latin typeface="Calibri" pitchFamily="34" charset="0"/>
              </a:rPr>
              <a:t>Rigaischer Meerbusen:</a:t>
            </a:r>
          </a:p>
          <a:p>
            <a:pPr algn="ctr"/>
            <a:r>
              <a:rPr lang="de-DE" sz="1400">
                <a:latin typeface="Calibri" pitchFamily="34" charset="0"/>
              </a:rPr>
              <a:t>ca. 1.500</a:t>
            </a:r>
          </a:p>
          <a:p>
            <a:pPr algn="ctr"/>
            <a:r>
              <a:rPr lang="de-DE" sz="1400" b="1">
                <a:latin typeface="Calibri" pitchFamily="34" charset="0"/>
              </a:rPr>
              <a:t>Finnischer Meerbusen:</a:t>
            </a:r>
          </a:p>
          <a:p>
            <a:pPr algn="ctr"/>
            <a:r>
              <a:rPr lang="de-DE" sz="1400">
                <a:latin typeface="Calibri" pitchFamily="34" charset="0"/>
              </a:rPr>
              <a:t>ca. 300</a:t>
            </a:r>
          </a:p>
        </p:txBody>
      </p:sp>
      <p:sp>
        <p:nvSpPr>
          <p:cNvPr id="138251" name="Text Box 11"/>
          <p:cNvSpPr txBox="1">
            <a:spLocks noChangeArrowheads="1"/>
          </p:cNvSpPr>
          <p:nvPr/>
        </p:nvSpPr>
        <p:spPr bwMode="auto">
          <a:xfrm>
            <a:off x="4051300" y="2268538"/>
            <a:ext cx="2386013" cy="679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b="1">
                <a:solidFill>
                  <a:srgbClr val="00A2E0"/>
                </a:solidFill>
                <a:latin typeface="Calibri" pitchFamily="34" charset="0"/>
              </a:rPr>
              <a:t>Ringelrobbe</a:t>
            </a:r>
          </a:p>
          <a:p>
            <a:pPr algn="ctr"/>
            <a:r>
              <a:rPr lang="de-DE" b="1">
                <a:latin typeface="Calibri" pitchFamily="34" charset="0"/>
              </a:rPr>
              <a:t>Bestand 1900: ca.</a:t>
            </a:r>
            <a:r>
              <a:rPr lang="de-DE">
                <a:latin typeface="Calibri" pitchFamily="34" charset="0"/>
              </a:rPr>
              <a:t> </a:t>
            </a:r>
            <a:r>
              <a:rPr lang="de-DE" b="1">
                <a:latin typeface="Calibri" pitchFamily="34" charset="0"/>
              </a:rPr>
              <a:t>180.000</a:t>
            </a:r>
          </a:p>
        </p:txBody>
      </p:sp>
      <p:sp>
        <p:nvSpPr>
          <p:cNvPr id="138252" name="Text Box 12"/>
          <p:cNvSpPr txBox="1">
            <a:spLocks noChangeArrowheads="1"/>
          </p:cNvSpPr>
          <p:nvPr/>
        </p:nvSpPr>
        <p:spPr bwMode="auto">
          <a:xfrm>
            <a:off x="7939088" y="2268538"/>
            <a:ext cx="2282825" cy="679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b="1">
                <a:solidFill>
                  <a:srgbClr val="00A2E0"/>
                </a:solidFill>
                <a:latin typeface="Calibri" pitchFamily="34" charset="0"/>
              </a:rPr>
              <a:t>Kegelrobbe</a:t>
            </a:r>
          </a:p>
          <a:p>
            <a:pPr algn="ctr"/>
            <a:r>
              <a:rPr lang="de-DE" b="1">
                <a:latin typeface="Calibri" pitchFamily="34" charset="0"/>
              </a:rPr>
              <a:t>Bestand 1900: ca.</a:t>
            </a:r>
            <a:r>
              <a:rPr lang="de-DE">
                <a:latin typeface="Calibri" pitchFamily="34" charset="0"/>
              </a:rPr>
              <a:t> </a:t>
            </a:r>
            <a:r>
              <a:rPr lang="de-DE" b="1">
                <a:latin typeface="Calibri" pitchFamily="34" charset="0"/>
              </a:rPr>
              <a:t>90.000</a:t>
            </a:r>
          </a:p>
        </p:txBody>
      </p:sp>
      <p:sp>
        <p:nvSpPr>
          <p:cNvPr id="138253" name="Text Box 13"/>
          <p:cNvSpPr txBox="1">
            <a:spLocks noChangeArrowheads="1"/>
          </p:cNvSpPr>
          <p:nvPr/>
        </p:nvSpPr>
        <p:spPr bwMode="auto">
          <a:xfrm>
            <a:off x="7794625" y="5503863"/>
            <a:ext cx="2493963" cy="1114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1400" b="1">
                <a:latin typeface="Calibri" pitchFamily="34" charset="0"/>
              </a:rPr>
              <a:t>Nördl. Linie Stockholm-Tallinn: </a:t>
            </a:r>
          </a:p>
          <a:p>
            <a:pPr algn="ctr"/>
            <a:r>
              <a:rPr lang="de-DE" sz="1400">
                <a:latin typeface="Calibri" pitchFamily="34" charset="0"/>
              </a:rPr>
              <a:t>ca. 22.000 +8,5% p.a.</a:t>
            </a:r>
          </a:p>
          <a:p>
            <a:pPr algn="ctr"/>
            <a:r>
              <a:rPr lang="de-DE" sz="1400" b="1">
                <a:latin typeface="Calibri" pitchFamily="34" charset="0"/>
              </a:rPr>
              <a:t>Südl. Linie Stockholm-Tallinn:</a:t>
            </a:r>
          </a:p>
          <a:p>
            <a:pPr algn="ctr"/>
            <a:r>
              <a:rPr lang="de-DE" sz="1400">
                <a:latin typeface="Calibri" pitchFamily="34" charset="0"/>
              </a:rPr>
              <a:t>ca. 640 +0% p.a.</a:t>
            </a:r>
          </a:p>
        </p:txBody>
      </p:sp>
      <p:sp>
        <p:nvSpPr>
          <p:cNvPr id="138254" name="Text Box 14"/>
          <p:cNvSpPr txBox="1">
            <a:spLocks noChangeArrowheads="1"/>
          </p:cNvSpPr>
          <p:nvPr/>
        </p:nvSpPr>
        <p:spPr bwMode="auto">
          <a:xfrm>
            <a:off x="892175" y="5503863"/>
            <a:ext cx="1576388" cy="1114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1400" b="1">
                <a:latin typeface="Calibri" pitchFamily="34" charset="0"/>
              </a:rPr>
              <a:t>Kattegat, Beltsee: </a:t>
            </a:r>
          </a:p>
          <a:p>
            <a:pPr algn="ctr"/>
            <a:r>
              <a:rPr lang="de-DE" sz="1400">
                <a:latin typeface="Calibri" pitchFamily="34" charset="0"/>
              </a:rPr>
              <a:t>ca. 10.100 +3% p.a.</a:t>
            </a:r>
          </a:p>
          <a:p>
            <a:pPr algn="ctr"/>
            <a:r>
              <a:rPr lang="de-DE" sz="1400" b="1">
                <a:latin typeface="Calibri" pitchFamily="34" charset="0"/>
              </a:rPr>
              <a:t>Mittlere Ostsee:</a:t>
            </a:r>
          </a:p>
          <a:p>
            <a:pPr algn="ctr"/>
            <a:r>
              <a:rPr lang="de-DE" sz="1400">
                <a:latin typeface="Calibri" pitchFamily="34" charset="0"/>
              </a:rPr>
              <a:t>ca. 630 +7,9% p.a.</a:t>
            </a:r>
          </a:p>
        </p:txBody>
      </p:sp>
      <p:sp>
        <p:nvSpPr>
          <p:cNvPr id="138255" name="Text Box 15"/>
          <p:cNvSpPr txBox="1">
            <a:spLocks noChangeArrowheads="1"/>
          </p:cNvSpPr>
          <p:nvPr/>
        </p:nvSpPr>
        <p:spPr bwMode="auto">
          <a:xfrm>
            <a:off x="450850" y="2268538"/>
            <a:ext cx="2225675" cy="679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b="1">
                <a:solidFill>
                  <a:srgbClr val="00A2E0"/>
                </a:solidFill>
                <a:latin typeface="Calibri" pitchFamily="34" charset="0"/>
              </a:rPr>
              <a:t>Seehund</a:t>
            </a:r>
          </a:p>
          <a:p>
            <a:pPr algn="ctr"/>
            <a:r>
              <a:rPr lang="de-DE" b="1">
                <a:latin typeface="Calibri" pitchFamily="34" charset="0"/>
              </a:rPr>
              <a:t>Bestand 1900: ca. 5.000 </a:t>
            </a:r>
          </a:p>
        </p:txBody>
      </p:sp>
      <p:sp>
        <p:nvSpPr>
          <p:cNvPr id="138256" name="Text Box 16"/>
          <p:cNvSpPr txBox="1">
            <a:spLocks noChangeArrowheads="1"/>
          </p:cNvSpPr>
          <p:nvPr/>
        </p:nvSpPr>
        <p:spPr bwMode="auto">
          <a:xfrm>
            <a:off x="2717919" y="1360488"/>
            <a:ext cx="214447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solidFill>
                  <a:srgbClr val="00A2E0"/>
                </a:solidFill>
                <a:latin typeface="Calibri" pitchFamily="34" charset="0"/>
              </a:rPr>
              <a:t>Marine Säugetiere</a:t>
            </a:r>
          </a:p>
        </p:txBody>
      </p:sp>
      <p:sp>
        <p:nvSpPr>
          <p:cNvPr id="138258" name="Text Box 18"/>
          <p:cNvSpPr txBox="1">
            <a:spLocks noChangeArrowheads="1"/>
          </p:cNvSpPr>
          <p:nvPr/>
        </p:nvSpPr>
        <p:spPr bwMode="auto">
          <a:xfrm>
            <a:off x="8532813" y="6877050"/>
            <a:ext cx="21605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Aus: HELCOM Atlas of the Baltic Sea</a:t>
            </a:r>
          </a:p>
        </p:txBody>
      </p:sp>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05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254"/>
                                        </p:tgtEl>
                                        <p:attrNameLst>
                                          <p:attrName>style.visibility</p:attrName>
                                        </p:attrNameLst>
                                      </p:cBhvr>
                                      <p:to>
                                        <p:strVal val="visible"/>
                                      </p:to>
                                    </p:set>
                                    <p:animEffect transition="in" filter="fade">
                                      <p:cBhvr>
                                        <p:cTn id="7" dur="1000"/>
                                        <p:tgtEl>
                                          <p:spTgt spid="1382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8249"/>
                                        </p:tgtEl>
                                        <p:attrNameLst>
                                          <p:attrName>style.visibility</p:attrName>
                                        </p:attrNameLst>
                                      </p:cBhvr>
                                      <p:to>
                                        <p:strVal val="visible"/>
                                      </p:to>
                                    </p:set>
                                    <p:animEffect transition="in" filter="fade">
                                      <p:cBhvr>
                                        <p:cTn id="12" dur="1000"/>
                                        <p:tgtEl>
                                          <p:spTgt spid="1382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8253"/>
                                        </p:tgtEl>
                                        <p:attrNameLst>
                                          <p:attrName>style.visibility</p:attrName>
                                        </p:attrNameLst>
                                      </p:cBhvr>
                                      <p:to>
                                        <p:strVal val="visible"/>
                                      </p:to>
                                    </p:set>
                                    <p:animEffect transition="in" filter="fade">
                                      <p:cBhvr>
                                        <p:cTn id="17" dur="1000"/>
                                        <p:tgtEl>
                                          <p:spTgt spid="138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9" grpId="0"/>
      <p:bldP spid="138253" grpId="0"/>
      <p:bldP spid="138254"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249425" y="516792"/>
            <a:ext cx="268481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Ökosysteme </a:t>
            </a:r>
            <a:r>
              <a:rPr lang="de-DE" sz="2000" b="1" smtClean="0">
                <a:solidFill>
                  <a:srgbClr val="00A2E0"/>
                </a:solidFill>
                <a:latin typeface="Calibri" pitchFamily="34" charset="0"/>
              </a:rPr>
              <a:t>im </a:t>
            </a:r>
            <a:r>
              <a:rPr lang="de-DE" sz="2000" b="1">
                <a:solidFill>
                  <a:srgbClr val="00A2E0"/>
                </a:solidFill>
                <a:latin typeface="Calibri" pitchFamily="34" charset="0"/>
              </a:rPr>
              <a:t>Wandel</a:t>
            </a:r>
          </a:p>
        </p:txBody>
      </p:sp>
      <p:sp>
        <p:nvSpPr>
          <p:cNvPr id="141316" name="Text Box 4"/>
          <p:cNvSpPr txBox="1">
            <a:spLocks noChangeArrowheads="1"/>
          </p:cNvSpPr>
          <p:nvPr/>
        </p:nvSpPr>
        <p:spPr bwMode="auto">
          <a:xfrm>
            <a:off x="266109" y="1331913"/>
            <a:ext cx="231099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Marine Ökosysteme</a:t>
            </a:r>
            <a:endParaRPr lang="de-DE" sz="2000" b="1">
              <a:solidFill>
                <a:srgbClr val="00A2E0"/>
              </a:solidFill>
              <a:latin typeface="Calibri" pitchFamily="34" charset="0"/>
            </a:endParaRPr>
          </a:p>
        </p:txBody>
      </p:sp>
      <p:sp>
        <p:nvSpPr>
          <p:cNvPr id="141318" name="Text Box 6"/>
          <p:cNvSpPr txBox="1">
            <a:spLocks noChangeArrowheads="1"/>
          </p:cNvSpPr>
          <p:nvPr/>
        </p:nvSpPr>
        <p:spPr bwMode="auto">
          <a:xfrm>
            <a:off x="450850" y="5364163"/>
            <a:ext cx="2087563" cy="1625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latin typeface="Calibri" pitchFamily="34" charset="0"/>
              </a:rPr>
              <a:t>Bottn. Meerbusen: </a:t>
            </a:r>
          </a:p>
          <a:p>
            <a:r>
              <a:rPr lang="de-DE" sz="1400">
                <a:latin typeface="Calibri" pitchFamily="34" charset="0"/>
              </a:rPr>
              <a:t>ca. 4.800 +4,3% p.a.</a:t>
            </a:r>
          </a:p>
          <a:p>
            <a:r>
              <a:rPr lang="de-DE" sz="1400" b="1">
                <a:latin typeface="Calibri" pitchFamily="34" charset="0"/>
              </a:rPr>
              <a:t>Rigaischer Meerbusen:</a:t>
            </a:r>
          </a:p>
          <a:p>
            <a:r>
              <a:rPr lang="de-DE" sz="1400">
                <a:latin typeface="Calibri" pitchFamily="34" charset="0"/>
              </a:rPr>
              <a:t>ca. 1.500</a:t>
            </a:r>
          </a:p>
          <a:p>
            <a:r>
              <a:rPr lang="de-DE" sz="1400" b="1">
                <a:latin typeface="Calibri" pitchFamily="34" charset="0"/>
              </a:rPr>
              <a:t>Finnischer Meerbusen:</a:t>
            </a:r>
          </a:p>
          <a:p>
            <a:r>
              <a:rPr lang="de-DE" sz="1400">
                <a:latin typeface="Calibri" pitchFamily="34" charset="0"/>
              </a:rPr>
              <a:t>ca. 300</a:t>
            </a:r>
          </a:p>
        </p:txBody>
      </p:sp>
      <p:sp>
        <p:nvSpPr>
          <p:cNvPr id="141319" name="Text Box 7"/>
          <p:cNvSpPr txBox="1">
            <a:spLocks noChangeArrowheads="1"/>
          </p:cNvSpPr>
          <p:nvPr/>
        </p:nvSpPr>
        <p:spPr bwMode="auto">
          <a:xfrm>
            <a:off x="377825" y="1836738"/>
            <a:ext cx="40322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b="1">
                <a:solidFill>
                  <a:srgbClr val="00A2E0"/>
                </a:solidFill>
                <a:latin typeface="Calibri" pitchFamily="34" charset="0"/>
              </a:rPr>
              <a:t>Ostsee-Ringelrobbe	</a:t>
            </a:r>
            <a:r>
              <a:rPr lang="de-DE" sz="1400">
                <a:latin typeface="Calibri" pitchFamily="34" charset="0"/>
              </a:rPr>
              <a:t>Bestand 1900: </a:t>
            </a:r>
            <a:br>
              <a:rPr lang="de-DE" sz="1400">
                <a:latin typeface="Calibri" pitchFamily="34" charset="0"/>
              </a:rPr>
            </a:br>
            <a:r>
              <a:rPr lang="de-DE" sz="1400">
                <a:latin typeface="Calibri" pitchFamily="34" charset="0"/>
              </a:rPr>
              <a:t>		ca. 180.000</a:t>
            </a:r>
          </a:p>
        </p:txBody>
      </p:sp>
      <p:sp>
        <p:nvSpPr>
          <p:cNvPr id="141324" name="Text Box 12"/>
          <p:cNvSpPr txBox="1">
            <a:spLocks noChangeArrowheads="1"/>
          </p:cNvSpPr>
          <p:nvPr/>
        </p:nvSpPr>
        <p:spPr bwMode="auto">
          <a:xfrm>
            <a:off x="5088257" y="6209471"/>
            <a:ext cx="5298616" cy="6115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a:latin typeface="Calibri" pitchFamily="34" charset="0"/>
              </a:rPr>
              <a:t>Geburt und Aufzucht der Robbenbabies in Eishöhlen auf dem Packeis:</a:t>
            </a:r>
          </a:p>
          <a:p>
            <a:r>
              <a:rPr lang="de-DE" sz="1400" b="1">
                <a:solidFill>
                  <a:srgbClr val="00A2E0"/>
                </a:solidFill>
                <a:latin typeface="Calibri" pitchFamily="34" charset="0"/>
              </a:rPr>
              <a:t>Ostsee-Ringelrobbe zum Ende des Jahrhunderts gefährdet</a:t>
            </a:r>
          </a:p>
        </p:txBody>
      </p:sp>
      <p:pic>
        <p:nvPicPr>
          <p:cNvPr id="14132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2555875"/>
            <a:ext cx="3960813" cy="2619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1333" name="Group 21"/>
          <p:cNvGrpSpPr>
            <a:grpSpLocks/>
          </p:cNvGrpSpPr>
          <p:nvPr/>
        </p:nvGrpSpPr>
        <p:grpSpPr bwMode="auto">
          <a:xfrm>
            <a:off x="5059363" y="1692275"/>
            <a:ext cx="5337175" cy="4306888"/>
            <a:chOff x="294" y="1021"/>
            <a:chExt cx="3362" cy="2713"/>
          </a:xfrm>
        </p:grpSpPr>
        <p:pic>
          <p:nvPicPr>
            <p:cNvPr id="14132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 y="1389"/>
              <a:ext cx="1611" cy="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328"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2" y="1384"/>
              <a:ext cx="1604" cy="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29" name="Text Box 17"/>
            <p:cNvSpPr txBox="1">
              <a:spLocks noChangeArrowheads="1"/>
            </p:cNvSpPr>
            <p:nvPr/>
          </p:nvSpPr>
          <p:spPr bwMode="auto">
            <a:xfrm>
              <a:off x="873" y="1157"/>
              <a:ext cx="4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US" sz="1400">
                  <a:latin typeface="Calibri" pitchFamily="34" charset="0"/>
                </a:rPr>
                <a:t>Heute</a:t>
              </a:r>
            </a:p>
          </p:txBody>
        </p:sp>
        <p:sp>
          <p:nvSpPr>
            <p:cNvPr id="141330" name="Text Box 18"/>
            <p:cNvSpPr txBox="1">
              <a:spLocks noChangeArrowheads="1"/>
            </p:cNvSpPr>
            <p:nvPr/>
          </p:nvSpPr>
          <p:spPr bwMode="auto">
            <a:xfrm>
              <a:off x="2143" y="1021"/>
              <a:ext cx="140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US" sz="1400">
                  <a:latin typeface="Calibri" pitchFamily="34" charset="0"/>
                </a:rPr>
                <a:t>Im Zeitfenster 2071-2100 </a:t>
              </a:r>
              <a:br>
                <a:rPr lang="en-US" sz="1400">
                  <a:latin typeface="Calibri" pitchFamily="34" charset="0"/>
                </a:rPr>
              </a:br>
              <a:r>
                <a:rPr lang="en-US" sz="1400">
                  <a:latin typeface="Calibri" pitchFamily="34" charset="0"/>
                </a:rPr>
                <a:t>(A2 Emissions-Szenario)</a:t>
              </a:r>
            </a:p>
          </p:txBody>
        </p:sp>
        <p:sp>
          <p:nvSpPr>
            <p:cNvPr id="141331" name="Text Box 19"/>
            <p:cNvSpPr txBox="1">
              <a:spLocks noChangeArrowheads="1"/>
            </p:cNvSpPr>
            <p:nvPr/>
          </p:nvSpPr>
          <p:spPr bwMode="auto">
            <a:xfrm>
              <a:off x="1190" y="3561"/>
              <a:ext cx="167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US" sz="1200" b="1">
                  <a:latin typeface="Calibri" pitchFamily="34" charset="0"/>
                </a:rPr>
                <a:t>Anzahl Tage mit Eisbedeckung</a:t>
              </a:r>
            </a:p>
          </p:txBody>
        </p:sp>
      </p:grpSp>
      <p:sp>
        <p:nvSpPr>
          <p:cNvPr id="141334" name="Text Box 22"/>
          <p:cNvSpPr txBox="1">
            <a:spLocks noChangeArrowheads="1"/>
          </p:cNvSpPr>
          <p:nvPr/>
        </p:nvSpPr>
        <p:spPr bwMode="auto">
          <a:xfrm>
            <a:off x="2820159" y="1360488"/>
            <a:ext cx="1939996"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1800" b="1">
                <a:solidFill>
                  <a:srgbClr val="00A2E0"/>
                </a:solidFill>
                <a:latin typeface="Calibri" pitchFamily="34" charset="0"/>
              </a:rPr>
              <a:t>Marine Säugetiere</a:t>
            </a:r>
          </a:p>
        </p:txBody>
      </p:sp>
      <p:sp>
        <p:nvSpPr>
          <p:cNvPr id="141335" name="Text Box 23"/>
          <p:cNvSpPr txBox="1">
            <a:spLocks noChangeArrowheads="1"/>
          </p:cNvSpPr>
          <p:nvPr/>
        </p:nvSpPr>
        <p:spPr bwMode="auto">
          <a:xfrm>
            <a:off x="9450388" y="5724525"/>
            <a:ext cx="10080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Aus: BACC 2008</a:t>
            </a:r>
          </a:p>
        </p:txBody>
      </p:sp>
      <p:sp>
        <p:nvSpPr>
          <p:cNvPr id="141336" name="Text Box 24"/>
          <p:cNvSpPr txBox="1">
            <a:spLocks noChangeArrowheads="1"/>
          </p:cNvSpPr>
          <p:nvPr/>
        </p:nvSpPr>
        <p:spPr bwMode="auto">
          <a:xfrm rot="16200000">
            <a:off x="3797300" y="4610100"/>
            <a:ext cx="100806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800">
                <a:latin typeface="Calibri" pitchFamily="34" charset="0"/>
              </a:rPr>
              <a:t>Seppo Keränen</a:t>
            </a:r>
          </a:p>
        </p:txBody>
      </p:sp>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508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333"/>
                                        </p:tgtEl>
                                        <p:attrNameLst>
                                          <p:attrName>style.visibility</p:attrName>
                                        </p:attrNameLst>
                                      </p:cBhvr>
                                      <p:to>
                                        <p:strVal val="visible"/>
                                      </p:to>
                                    </p:set>
                                    <p:animEffect transition="in" filter="fade">
                                      <p:cBhvr>
                                        <p:cTn id="7" dur="500"/>
                                        <p:tgtEl>
                                          <p:spTgt spid="1413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324"/>
                                        </p:tgtEl>
                                        <p:attrNameLst>
                                          <p:attrName>style.visibility</p:attrName>
                                        </p:attrNameLst>
                                      </p:cBhvr>
                                      <p:to>
                                        <p:strVal val="visible"/>
                                      </p:to>
                                    </p:set>
                                    <p:animEffect transition="in" filter="fade">
                                      <p:cBhvr>
                                        <p:cTn id="10" dur="500"/>
                                        <p:tgtEl>
                                          <p:spTgt spid="141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4"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22450" y="524730"/>
            <a:ext cx="268481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Ökosysteme </a:t>
            </a:r>
            <a:r>
              <a:rPr lang="de-DE" sz="2000" b="1" smtClean="0">
                <a:solidFill>
                  <a:srgbClr val="00A2E0"/>
                </a:solidFill>
                <a:latin typeface="Calibri" pitchFamily="34" charset="0"/>
              </a:rPr>
              <a:t>im </a:t>
            </a:r>
            <a:r>
              <a:rPr lang="de-DE" sz="2000" b="1">
                <a:solidFill>
                  <a:srgbClr val="00A2E0"/>
                </a:solidFill>
                <a:latin typeface="Calibri" pitchFamily="34" charset="0"/>
              </a:rPr>
              <a:t>Wandel</a:t>
            </a:r>
          </a:p>
        </p:txBody>
      </p:sp>
      <p:sp>
        <p:nvSpPr>
          <p:cNvPr id="139268" name="Text Box 4"/>
          <p:cNvSpPr txBox="1">
            <a:spLocks noChangeArrowheads="1"/>
          </p:cNvSpPr>
          <p:nvPr/>
        </p:nvSpPr>
        <p:spPr bwMode="auto">
          <a:xfrm>
            <a:off x="266109" y="1331913"/>
            <a:ext cx="231099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Marine Ökosysteme</a:t>
            </a:r>
            <a:endParaRPr lang="de-DE" sz="2000" b="1">
              <a:solidFill>
                <a:srgbClr val="00A2E0"/>
              </a:solidFill>
              <a:latin typeface="Calibri" pitchFamily="34" charset="0"/>
            </a:endParaRPr>
          </a:p>
        </p:txBody>
      </p:sp>
      <p:sp>
        <p:nvSpPr>
          <p:cNvPr id="139277" name="Text Box 13"/>
          <p:cNvSpPr txBox="1">
            <a:spLocks noChangeArrowheads="1"/>
          </p:cNvSpPr>
          <p:nvPr/>
        </p:nvSpPr>
        <p:spPr bwMode="auto">
          <a:xfrm>
            <a:off x="2251075" y="5364163"/>
            <a:ext cx="2613025" cy="15605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b="1">
                <a:latin typeface="Calibri" pitchFamily="34" charset="0"/>
              </a:rPr>
              <a:t>Westliche Ostsee: </a:t>
            </a:r>
          </a:p>
          <a:p>
            <a:pPr algn="ctr"/>
            <a:r>
              <a:rPr lang="de-DE" b="1">
                <a:latin typeface="Calibri" pitchFamily="34" charset="0"/>
              </a:rPr>
              <a:t>Kattegat, Beltsee, Arkonasee</a:t>
            </a:r>
          </a:p>
          <a:p>
            <a:pPr algn="ctr"/>
            <a:r>
              <a:rPr lang="de-DE">
                <a:latin typeface="Calibri" pitchFamily="34" charset="0"/>
              </a:rPr>
              <a:t>ca. 10.000?</a:t>
            </a:r>
          </a:p>
          <a:p>
            <a:pPr algn="ctr"/>
            <a:r>
              <a:rPr lang="de-DE" b="1">
                <a:latin typeface="Calibri" pitchFamily="34" charset="0"/>
              </a:rPr>
              <a:t>Mittlere Ostsee:</a:t>
            </a:r>
          </a:p>
          <a:p>
            <a:pPr algn="ctr"/>
            <a:r>
              <a:rPr lang="de-DE">
                <a:latin typeface="Calibri" pitchFamily="34" charset="0"/>
              </a:rPr>
              <a:t>ca. 250 ?</a:t>
            </a:r>
          </a:p>
        </p:txBody>
      </p:sp>
      <p:pic>
        <p:nvPicPr>
          <p:cNvPr id="139280"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363" y="4213225"/>
            <a:ext cx="4822825" cy="2813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81" name="Text Box 17"/>
          <p:cNvSpPr txBox="1">
            <a:spLocks noChangeArrowheads="1"/>
          </p:cNvSpPr>
          <p:nvPr/>
        </p:nvSpPr>
        <p:spPr bwMode="auto">
          <a:xfrm>
            <a:off x="450850" y="5292725"/>
            <a:ext cx="1397000" cy="422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1800" b="1">
                <a:solidFill>
                  <a:srgbClr val="00A2E0"/>
                </a:solidFill>
                <a:latin typeface="Calibri" pitchFamily="34" charset="0"/>
              </a:rPr>
              <a:t>Schweinswal</a:t>
            </a:r>
            <a:endParaRPr lang="de-DE" sz="1800">
              <a:solidFill>
                <a:srgbClr val="00A2E0"/>
              </a:solidFill>
              <a:latin typeface="Calibri" pitchFamily="34" charset="0"/>
            </a:endParaRPr>
          </a:p>
        </p:txBody>
      </p:sp>
      <p:pic>
        <p:nvPicPr>
          <p:cNvPr id="139282" name="Picture 18" descr="Sichtung Schweinswa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363" y="1620838"/>
            <a:ext cx="4824412" cy="2530475"/>
          </a:xfrm>
          <a:prstGeom prst="rect">
            <a:avLst/>
          </a:prstGeom>
          <a:noFill/>
          <a:extLst>
            <a:ext uri="{909E8E84-426E-40DD-AFC4-6F175D3DCCD1}">
              <a14:hiddenFill xmlns:a14="http://schemas.microsoft.com/office/drawing/2010/main">
                <a:solidFill>
                  <a:srgbClr val="FFFFFF"/>
                </a:solidFill>
              </a14:hiddenFill>
            </a:ext>
          </a:extLst>
        </p:spPr>
      </p:pic>
      <p:pic>
        <p:nvPicPr>
          <p:cNvPr id="13928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 y="2052638"/>
            <a:ext cx="4530725" cy="3070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84" name="Text Box 20"/>
          <p:cNvSpPr txBox="1">
            <a:spLocks noChangeArrowheads="1"/>
          </p:cNvSpPr>
          <p:nvPr/>
        </p:nvSpPr>
        <p:spPr bwMode="auto">
          <a:xfrm>
            <a:off x="2717919" y="1360488"/>
            <a:ext cx="214447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solidFill>
                  <a:srgbClr val="00A2E0"/>
                </a:solidFill>
                <a:latin typeface="Calibri" pitchFamily="34" charset="0"/>
              </a:rPr>
              <a:t>Marine Säugetiere</a:t>
            </a:r>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30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712788" y="407988"/>
            <a:ext cx="7366000" cy="2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030" tIns="52516" rIns="105030" bIns="52516" anchor="ctr"/>
          <a:lstStyle/>
          <a:p>
            <a:pPr algn="l" defTabSz="762000">
              <a:lnSpc>
                <a:spcPct val="100000"/>
              </a:lnSpc>
              <a:buFontTx/>
              <a:buNone/>
            </a:pPr>
            <a:r>
              <a:rPr lang="de-DE" sz="700" b="1">
                <a:solidFill>
                  <a:schemeClr val="accent2"/>
                </a:solidFill>
              </a:rPr>
              <a:t> </a:t>
            </a:r>
          </a:p>
        </p:txBody>
      </p:sp>
      <p:sp>
        <p:nvSpPr>
          <p:cNvPr id="91139" name="Rectangle 3"/>
          <p:cNvSpPr>
            <a:spLocks noChangeArrowheads="1"/>
          </p:cNvSpPr>
          <p:nvPr/>
        </p:nvSpPr>
        <p:spPr bwMode="auto">
          <a:xfrm>
            <a:off x="593725" y="871538"/>
            <a:ext cx="9148763"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030" tIns="52516" rIns="105030" bIns="52516"/>
          <a:lstStyle/>
          <a:p>
            <a:pPr marL="742950" lvl="1" indent="-285750" algn="l" defTabSz="762000">
              <a:spcBef>
                <a:spcPts val="1200"/>
              </a:spcBef>
              <a:spcAft>
                <a:spcPts val="300"/>
              </a:spcAft>
            </a:pPr>
            <a:r>
              <a:rPr lang="en-GB" sz="900" b="1" i="1"/>
              <a:t> </a:t>
            </a:r>
            <a:r>
              <a:rPr lang="en-GB" sz="700"/>
              <a:t>   </a:t>
            </a:r>
          </a:p>
        </p:txBody>
      </p:sp>
      <p:sp>
        <p:nvSpPr>
          <p:cNvPr id="91151" name="Rectangle 15"/>
          <p:cNvSpPr>
            <a:spLocks noChangeArrowheads="1"/>
          </p:cNvSpPr>
          <p:nvPr/>
        </p:nvSpPr>
        <p:spPr bwMode="auto">
          <a:xfrm>
            <a:off x="450850" y="6221413"/>
            <a:ext cx="9432925"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spAutoFit/>
          </a:bodyPr>
          <a:lstStyle/>
          <a:p>
            <a:pPr algn="l" defTabSz="1042988">
              <a:lnSpc>
                <a:spcPct val="100000"/>
              </a:lnSpc>
              <a:buFontTx/>
              <a:buNone/>
            </a:pPr>
            <a:r>
              <a:rPr lang="en-US" sz="1800">
                <a:solidFill>
                  <a:srgbClr val="FF0000"/>
                </a:solidFill>
                <a:latin typeface="Calibri" pitchFamily="34" charset="0"/>
              </a:rPr>
              <a:t>“… </a:t>
            </a:r>
            <a:r>
              <a:rPr lang="en-US" sz="1800" i="1">
                <a:solidFill>
                  <a:srgbClr val="FF0000"/>
                </a:solidFill>
                <a:latin typeface="Calibri" pitchFamily="34" charset="0"/>
              </a:rPr>
              <a:t>sehr wahrscheinlich</a:t>
            </a:r>
            <a:r>
              <a:rPr lang="en-US" sz="1800">
                <a:solidFill>
                  <a:srgbClr val="FF0000"/>
                </a:solidFill>
                <a:latin typeface="Calibri" pitchFamily="34" charset="0"/>
              </a:rPr>
              <a:t> (mit 90%iger Sicherheit) geht der größte Teil des Anstiegs der globalen Mitteltemperatur seit der Mitte des 20. Jahrhunderts auf den gemessenen Anstieg der menschgemachten Treibhausgase in der Atmosphäre zurück”</a:t>
            </a:r>
            <a:endParaRPr lang="de-DE" sz="1800">
              <a:solidFill>
                <a:srgbClr val="FF0000"/>
              </a:solidFill>
              <a:latin typeface="Calibri" pitchFamily="34" charset="0"/>
            </a:endParaRPr>
          </a:p>
        </p:txBody>
      </p:sp>
      <p:sp>
        <p:nvSpPr>
          <p:cNvPr id="91155" name="Rectangle 19"/>
          <p:cNvSpPr>
            <a:spLocks noChangeArrowheads="1"/>
          </p:cNvSpPr>
          <p:nvPr/>
        </p:nvSpPr>
        <p:spPr bwMode="gray">
          <a:xfrm>
            <a:off x="394860" y="244475"/>
            <a:ext cx="470376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en-US" sz="2000" b="1">
                <a:latin typeface="Calibri" pitchFamily="34" charset="0"/>
              </a:rPr>
              <a:t>Globaler Klimawandel</a:t>
            </a:r>
            <a:endParaRPr lang="de-DE" sz="2000" b="1">
              <a:latin typeface="Calibri" pitchFamily="34" charset="0"/>
            </a:endParaRPr>
          </a:p>
        </p:txBody>
      </p:sp>
      <p:pic>
        <p:nvPicPr>
          <p:cNvPr id="91156"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476375"/>
            <a:ext cx="8094663"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50" name="Text Box 14"/>
          <p:cNvSpPr txBox="1">
            <a:spLocks noChangeArrowheads="1"/>
          </p:cNvSpPr>
          <p:nvPr/>
        </p:nvSpPr>
        <p:spPr bwMode="auto">
          <a:xfrm>
            <a:off x="450850" y="1547813"/>
            <a:ext cx="5137150" cy="413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algn="l" defTabSz="1042988">
              <a:defRPr>
                <a:solidFill>
                  <a:schemeClr val="tx1"/>
                </a:solidFill>
                <a:latin typeface="Arial" charset="0"/>
                <a:cs typeface="Arial" charset="0"/>
              </a:defRPr>
            </a:lvl1pPr>
            <a:lvl2pPr marL="912813" indent="-390525" algn="l" defTabSz="1042988">
              <a:defRPr>
                <a:solidFill>
                  <a:schemeClr val="tx1"/>
                </a:solidFill>
                <a:latin typeface="Arial" charset="0"/>
                <a:cs typeface="Arial" charset="0"/>
              </a:defRPr>
            </a:lvl2pPr>
            <a:lvl3pPr marL="1495425" indent="-390525" algn="l" defTabSz="1042988">
              <a:defRPr>
                <a:solidFill>
                  <a:schemeClr val="tx1"/>
                </a:solidFill>
                <a:latin typeface="Arial" charset="0"/>
                <a:cs typeface="Arial" charset="0"/>
              </a:defRPr>
            </a:lvl3pPr>
            <a:lvl4pPr marL="2092325" indent="-392113" algn="l" defTabSz="1042988">
              <a:defRPr>
                <a:solidFill>
                  <a:schemeClr val="tx1"/>
                </a:solidFill>
                <a:latin typeface="Arial" charset="0"/>
                <a:cs typeface="Arial" charset="0"/>
              </a:defRPr>
            </a:lvl4pPr>
            <a:lvl5pPr marL="2687638" indent="-392113" algn="l" defTabSz="1042988">
              <a:defRPr>
                <a:solidFill>
                  <a:schemeClr val="tx1"/>
                </a:solidFill>
                <a:latin typeface="Arial" charset="0"/>
                <a:cs typeface="Arial" charset="0"/>
              </a:defRPr>
            </a:lvl5pPr>
            <a:lvl6pPr marL="3144838" indent="-392113" defTabSz="1042988" fontAlgn="base">
              <a:spcBef>
                <a:spcPct val="0"/>
              </a:spcBef>
              <a:spcAft>
                <a:spcPct val="0"/>
              </a:spcAft>
              <a:defRPr>
                <a:solidFill>
                  <a:schemeClr val="tx1"/>
                </a:solidFill>
                <a:latin typeface="Arial" charset="0"/>
                <a:cs typeface="Arial" charset="0"/>
              </a:defRPr>
            </a:lvl6pPr>
            <a:lvl7pPr marL="3602038" indent="-392113" defTabSz="1042988" fontAlgn="base">
              <a:spcBef>
                <a:spcPct val="0"/>
              </a:spcBef>
              <a:spcAft>
                <a:spcPct val="0"/>
              </a:spcAft>
              <a:defRPr>
                <a:solidFill>
                  <a:schemeClr val="tx1"/>
                </a:solidFill>
                <a:latin typeface="Arial" charset="0"/>
                <a:cs typeface="Arial" charset="0"/>
              </a:defRPr>
            </a:lvl7pPr>
            <a:lvl8pPr marL="4059238" indent="-392113" defTabSz="1042988" fontAlgn="base">
              <a:spcBef>
                <a:spcPct val="0"/>
              </a:spcBef>
              <a:spcAft>
                <a:spcPct val="0"/>
              </a:spcAft>
              <a:defRPr>
                <a:solidFill>
                  <a:schemeClr val="tx1"/>
                </a:solidFill>
                <a:latin typeface="Arial" charset="0"/>
                <a:cs typeface="Arial" charset="0"/>
              </a:defRPr>
            </a:lvl8pPr>
            <a:lvl9pPr marL="4516438" indent="-392113" defTabSz="1042988"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sz="2000" b="1">
                <a:solidFill>
                  <a:schemeClr val="bg1"/>
                </a:solidFill>
                <a:latin typeface="Calibri" pitchFamily="34" charset="0"/>
              </a:rPr>
              <a:t>Natürliche oder menschgemachte Ursachen? </a:t>
            </a:r>
          </a:p>
        </p:txBody>
      </p:sp>
      <p:grpSp>
        <p:nvGrpSpPr>
          <p:cNvPr id="91165" name="Group 29"/>
          <p:cNvGrpSpPr>
            <a:grpSpLocks/>
          </p:cNvGrpSpPr>
          <p:nvPr/>
        </p:nvGrpSpPr>
        <p:grpSpPr bwMode="auto">
          <a:xfrm>
            <a:off x="441325" y="2844800"/>
            <a:ext cx="4883150" cy="3348038"/>
            <a:chOff x="278" y="1792"/>
            <a:chExt cx="3076" cy="2109"/>
          </a:xfrm>
        </p:grpSpPr>
        <p:pic>
          <p:nvPicPr>
            <p:cNvPr id="9115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 y="1829"/>
              <a:ext cx="3076" cy="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54" name="Rectangle 18"/>
            <p:cNvSpPr>
              <a:spLocks noChangeArrowheads="1"/>
            </p:cNvSpPr>
            <p:nvPr/>
          </p:nvSpPr>
          <p:spPr bwMode="auto">
            <a:xfrm>
              <a:off x="919" y="2300"/>
              <a:ext cx="680"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spAutoFit/>
            </a:bodyPr>
            <a:lstStyle/>
            <a:p>
              <a:pPr algn="l" defTabSz="1042988">
                <a:lnSpc>
                  <a:spcPct val="100000"/>
                </a:lnSpc>
                <a:buFontTx/>
                <a:buNone/>
              </a:pPr>
              <a:r>
                <a:rPr lang="en-US" sz="1000" b="1"/>
                <a:t>Messwerte</a:t>
              </a:r>
              <a:endParaRPr lang="de-DE" sz="1000" b="1"/>
            </a:p>
          </p:txBody>
        </p:sp>
        <p:sp>
          <p:nvSpPr>
            <p:cNvPr id="91157" name="Rectangle 21"/>
            <p:cNvSpPr>
              <a:spLocks noChangeArrowheads="1"/>
            </p:cNvSpPr>
            <p:nvPr/>
          </p:nvSpPr>
          <p:spPr bwMode="auto">
            <a:xfrm>
              <a:off x="1237" y="3062"/>
              <a:ext cx="680"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spAutoFit/>
            </a:bodyPr>
            <a:lstStyle/>
            <a:p>
              <a:pPr algn="l" defTabSz="1042988">
                <a:lnSpc>
                  <a:spcPct val="100000"/>
                </a:lnSpc>
                <a:buFontTx/>
                <a:buNone/>
              </a:pPr>
              <a:r>
                <a:rPr lang="en-US" sz="1000" b="1"/>
                <a:t>Modelle</a:t>
              </a:r>
              <a:endParaRPr lang="de-DE" sz="1000" b="1"/>
            </a:p>
          </p:txBody>
        </p:sp>
        <p:sp>
          <p:nvSpPr>
            <p:cNvPr id="91158" name="Rectangle 22"/>
            <p:cNvSpPr>
              <a:spLocks noChangeArrowheads="1"/>
            </p:cNvSpPr>
            <p:nvPr/>
          </p:nvSpPr>
          <p:spPr bwMode="auto">
            <a:xfrm>
              <a:off x="556" y="1828"/>
              <a:ext cx="2586" cy="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spAutoFit/>
            </a:bodyPr>
            <a:lstStyle/>
            <a:p>
              <a:pPr algn="l" defTabSz="1042988">
                <a:lnSpc>
                  <a:spcPct val="100000"/>
                </a:lnSpc>
                <a:buFontTx/>
                <a:buNone/>
              </a:pPr>
              <a:r>
                <a:rPr lang="en-US" sz="1200" b="1"/>
                <a:t>Natürliche </a:t>
              </a:r>
              <a:r>
                <a:rPr lang="en-US" sz="1400" b="1"/>
                <a:t>und</a:t>
              </a:r>
              <a:r>
                <a:rPr lang="en-US" sz="1200" b="1"/>
                <a:t> menschgemachte Faktoren</a:t>
              </a:r>
              <a:endParaRPr lang="de-DE" sz="1200" b="1"/>
            </a:p>
          </p:txBody>
        </p:sp>
        <p:sp>
          <p:nvSpPr>
            <p:cNvPr id="91162" name="Rectangle 26"/>
            <p:cNvSpPr>
              <a:spLocks noChangeArrowheads="1"/>
            </p:cNvSpPr>
            <p:nvPr/>
          </p:nvSpPr>
          <p:spPr bwMode="auto">
            <a:xfrm rot="16200000">
              <a:off x="-589" y="2698"/>
              <a:ext cx="1973"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spAutoFit/>
            </a:bodyPr>
            <a:lstStyle/>
            <a:p>
              <a:pPr algn="l" defTabSz="1042988">
                <a:lnSpc>
                  <a:spcPct val="100000"/>
                </a:lnSpc>
                <a:buFontTx/>
                <a:buNone/>
              </a:pPr>
              <a:r>
                <a:rPr lang="en-US" sz="1000" b="1"/>
                <a:t>Temperaturabweichung (°C) vom Mittelwert </a:t>
              </a:r>
              <a:endParaRPr lang="de-DE" sz="1000" b="1"/>
            </a:p>
          </p:txBody>
        </p:sp>
      </p:grpSp>
      <p:grpSp>
        <p:nvGrpSpPr>
          <p:cNvPr id="91166" name="Group 30"/>
          <p:cNvGrpSpPr>
            <a:grpSpLocks/>
          </p:cNvGrpSpPr>
          <p:nvPr/>
        </p:nvGrpSpPr>
        <p:grpSpPr bwMode="auto">
          <a:xfrm>
            <a:off x="4987925" y="2916238"/>
            <a:ext cx="4799013" cy="3300412"/>
            <a:chOff x="3142" y="1837"/>
            <a:chExt cx="3023" cy="2079"/>
          </a:xfrm>
        </p:grpSpPr>
        <p:pic>
          <p:nvPicPr>
            <p:cNvPr id="9115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 y="1928"/>
              <a:ext cx="3023" cy="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59" name="Rectangle 23"/>
            <p:cNvSpPr>
              <a:spLocks noChangeArrowheads="1"/>
            </p:cNvSpPr>
            <p:nvPr/>
          </p:nvSpPr>
          <p:spPr bwMode="auto">
            <a:xfrm>
              <a:off x="3550" y="1837"/>
              <a:ext cx="2586" cy="1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spAutoFit/>
            </a:bodyPr>
            <a:lstStyle/>
            <a:p>
              <a:pPr algn="l" defTabSz="1042988">
                <a:lnSpc>
                  <a:spcPct val="100000"/>
                </a:lnSpc>
                <a:buFontTx/>
                <a:buNone/>
              </a:pPr>
              <a:r>
                <a:rPr lang="en-US" sz="1200" b="1"/>
                <a:t>Ausschließlich natürliche Faktoren</a:t>
              </a:r>
              <a:endParaRPr lang="de-DE" sz="1200" b="1"/>
            </a:p>
          </p:txBody>
        </p:sp>
        <p:sp>
          <p:nvSpPr>
            <p:cNvPr id="91160" name="Rectangle 24"/>
            <p:cNvSpPr>
              <a:spLocks noChangeArrowheads="1"/>
            </p:cNvSpPr>
            <p:nvPr/>
          </p:nvSpPr>
          <p:spPr bwMode="auto">
            <a:xfrm>
              <a:off x="3777" y="2291"/>
              <a:ext cx="680"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spAutoFit/>
            </a:bodyPr>
            <a:lstStyle/>
            <a:p>
              <a:pPr algn="l" defTabSz="1042988">
                <a:lnSpc>
                  <a:spcPct val="100000"/>
                </a:lnSpc>
                <a:buFontTx/>
                <a:buNone/>
              </a:pPr>
              <a:r>
                <a:rPr lang="en-US" sz="1000" b="1"/>
                <a:t>Messwerte</a:t>
              </a:r>
              <a:endParaRPr lang="de-DE" sz="1000" b="1"/>
            </a:p>
          </p:txBody>
        </p:sp>
        <p:sp>
          <p:nvSpPr>
            <p:cNvPr id="91161" name="Rectangle 25"/>
            <p:cNvSpPr>
              <a:spLocks noChangeArrowheads="1"/>
            </p:cNvSpPr>
            <p:nvPr/>
          </p:nvSpPr>
          <p:spPr bwMode="auto">
            <a:xfrm>
              <a:off x="4049" y="3107"/>
              <a:ext cx="680"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spAutoFit/>
            </a:bodyPr>
            <a:lstStyle/>
            <a:p>
              <a:pPr algn="l" defTabSz="1042988">
                <a:lnSpc>
                  <a:spcPct val="100000"/>
                </a:lnSpc>
                <a:buFontTx/>
                <a:buNone/>
              </a:pPr>
              <a:r>
                <a:rPr lang="en-US" sz="1000" b="1"/>
                <a:t>Modelle</a:t>
              </a:r>
              <a:endParaRPr lang="de-DE" sz="1000" b="1"/>
            </a:p>
          </p:txBody>
        </p:sp>
        <p:sp>
          <p:nvSpPr>
            <p:cNvPr id="91163" name="Rectangle 27"/>
            <p:cNvSpPr>
              <a:spLocks noChangeArrowheads="1"/>
            </p:cNvSpPr>
            <p:nvPr/>
          </p:nvSpPr>
          <p:spPr bwMode="auto">
            <a:xfrm rot="16200000">
              <a:off x="2281" y="2743"/>
              <a:ext cx="1973"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nchor="ctr">
              <a:spAutoFit/>
            </a:bodyPr>
            <a:lstStyle/>
            <a:p>
              <a:pPr algn="l" defTabSz="1042988">
                <a:lnSpc>
                  <a:spcPct val="100000"/>
                </a:lnSpc>
                <a:buFontTx/>
                <a:buNone/>
              </a:pPr>
              <a:r>
                <a:rPr lang="en-US" sz="1000" b="1"/>
                <a:t>Temperaturabweichung (°C) vomMittelwert</a:t>
              </a:r>
              <a:endParaRPr lang="de-DE" sz="1000" b="1"/>
            </a:p>
          </p:txBody>
        </p:sp>
      </p:grpSp>
      <p:sp>
        <p:nvSpPr>
          <p:cNvPr id="91164" name="Rectangle 28"/>
          <p:cNvSpPr>
            <a:spLocks noChangeArrowheads="1"/>
          </p:cNvSpPr>
          <p:nvPr/>
        </p:nvSpPr>
        <p:spPr bwMode="auto">
          <a:xfrm>
            <a:off x="377824" y="2357877"/>
            <a:ext cx="10315575" cy="3515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4306" tIns="52153" rIns="104306" bIns="52153" anchor="ctr">
            <a:spAutoFit/>
          </a:bodyPr>
          <a:lstStyle/>
          <a:p>
            <a:pPr algn="l" defTabSz="1042988">
              <a:lnSpc>
                <a:spcPct val="100000"/>
              </a:lnSpc>
              <a:buFontTx/>
              <a:buNone/>
            </a:pPr>
            <a:r>
              <a:rPr lang="en-US">
                <a:latin typeface="Calibri" pitchFamily="34" charset="0"/>
              </a:rPr>
              <a:t>Vergleich von Meßwerten und Modellierung der Vergangenheit </a:t>
            </a:r>
            <a:r>
              <a:rPr lang="en-US" b="1">
                <a:latin typeface="Calibri" pitchFamily="34" charset="0"/>
              </a:rPr>
              <a:t>mit</a:t>
            </a:r>
            <a:r>
              <a:rPr lang="en-US">
                <a:latin typeface="Calibri" pitchFamily="34" charset="0"/>
              </a:rPr>
              <a:t> und </a:t>
            </a:r>
            <a:r>
              <a:rPr lang="en-US" b="1">
                <a:latin typeface="Calibri" pitchFamily="34" charset="0"/>
              </a:rPr>
              <a:t>ohne</a:t>
            </a:r>
            <a:r>
              <a:rPr lang="en-US">
                <a:latin typeface="Calibri" pitchFamily="34" charset="0"/>
              </a:rPr>
              <a:t> Beteiligung menschgemachter Faktoren</a:t>
            </a:r>
            <a:endParaRPr lang="de-DE">
              <a:latin typeface="Calibri" pitchFamily="34" charset="0"/>
            </a:endParaRPr>
          </a:p>
        </p:txBody>
      </p:sp>
      <p:pic>
        <p:nvPicPr>
          <p:cNvPr id="22" name="Grafi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23" name="Titel 1"/>
          <p:cNvSpPr txBox="1">
            <a:spLocks/>
          </p:cNvSpPr>
          <p:nvPr/>
        </p:nvSpPr>
        <p:spPr bwMode="gray">
          <a:xfrm>
            <a:off x="4194572" y="7288632"/>
            <a:ext cx="2160240" cy="280194"/>
          </a:xfrm>
          <a:prstGeom prst="rect">
            <a:avLst/>
          </a:prstGeom>
          <a:solidFill>
            <a:schemeClr val="bg1"/>
          </a:solidFill>
          <a:ln>
            <a:noFill/>
          </a:ln>
          <a:effectLs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sz="1600">
                <a:solidFill>
                  <a:schemeClr val="tx1"/>
                </a:solidFill>
                <a:latin typeface="+mj-lt"/>
                <a:ea typeface="+mj-ea"/>
                <a:cs typeface="+mj-cs"/>
              </a:defRPr>
            </a:lvl1pPr>
            <a:lvl2pPr algn="l" defTabSz="1042988" rtl="0" fontAlgn="base">
              <a:spcBef>
                <a:spcPct val="0"/>
              </a:spcBef>
              <a:spcAft>
                <a:spcPct val="0"/>
              </a:spcAft>
              <a:defRPr sz="1600">
                <a:solidFill>
                  <a:schemeClr val="tx1"/>
                </a:solidFill>
                <a:latin typeface="Arial" charset="0"/>
                <a:cs typeface="Arial" charset="0"/>
              </a:defRPr>
            </a:lvl2pPr>
            <a:lvl3pPr algn="l" defTabSz="1042988" rtl="0" fontAlgn="base">
              <a:spcBef>
                <a:spcPct val="0"/>
              </a:spcBef>
              <a:spcAft>
                <a:spcPct val="0"/>
              </a:spcAft>
              <a:defRPr sz="1600">
                <a:solidFill>
                  <a:schemeClr val="tx1"/>
                </a:solidFill>
                <a:latin typeface="Arial" charset="0"/>
                <a:cs typeface="Arial" charset="0"/>
              </a:defRPr>
            </a:lvl3pPr>
            <a:lvl4pPr algn="l" defTabSz="1042988" rtl="0" fontAlgn="base">
              <a:spcBef>
                <a:spcPct val="0"/>
              </a:spcBef>
              <a:spcAft>
                <a:spcPct val="0"/>
              </a:spcAft>
              <a:defRPr sz="1600">
                <a:solidFill>
                  <a:schemeClr val="tx1"/>
                </a:solidFill>
                <a:latin typeface="Arial" charset="0"/>
                <a:cs typeface="Arial" charset="0"/>
              </a:defRPr>
            </a:lvl4pPr>
            <a:lvl5pPr algn="l" defTabSz="1042988" rtl="0" fontAlgn="base">
              <a:spcBef>
                <a:spcPct val="0"/>
              </a:spcBef>
              <a:spcAft>
                <a:spcPct val="0"/>
              </a:spcAft>
              <a:defRPr sz="1600">
                <a:solidFill>
                  <a:schemeClr val="tx1"/>
                </a:solidFill>
                <a:latin typeface="Arial" charset="0"/>
                <a:cs typeface="Arial" charset="0"/>
              </a:defRPr>
            </a:lvl5pPr>
            <a:lvl6pPr marL="457200" algn="l" defTabSz="1042988" rtl="0" fontAlgn="base">
              <a:spcBef>
                <a:spcPct val="0"/>
              </a:spcBef>
              <a:spcAft>
                <a:spcPct val="0"/>
              </a:spcAft>
              <a:defRPr sz="1600">
                <a:solidFill>
                  <a:schemeClr val="tx1"/>
                </a:solidFill>
                <a:latin typeface="Arial" charset="0"/>
                <a:cs typeface="Arial" charset="0"/>
              </a:defRPr>
            </a:lvl6pPr>
            <a:lvl7pPr marL="914400" algn="l" defTabSz="1042988" rtl="0" fontAlgn="base">
              <a:spcBef>
                <a:spcPct val="0"/>
              </a:spcBef>
              <a:spcAft>
                <a:spcPct val="0"/>
              </a:spcAft>
              <a:defRPr sz="1600">
                <a:solidFill>
                  <a:schemeClr val="tx1"/>
                </a:solidFill>
                <a:latin typeface="Arial" charset="0"/>
                <a:cs typeface="Arial" charset="0"/>
              </a:defRPr>
            </a:lvl7pPr>
            <a:lvl8pPr marL="1371600" algn="l" defTabSz="1042988" rtl="0" fontAlgn="base">
              <a:spcBef>
                <a:spcPct val="0"/>
              </a:spcBef>
              <a:spcAft>
                <a:spcPct val="0"/>
              </a:spcAft>
              <a:defRPr sz="1600">
                <a:solidFill>
                  <a:schemeClr val="tx1"/>
                </a:solidFill>
                <a:latin typeface="Arial" charset="0"/>
                <a:cs typeface="Arial" charset="0"/>
              </a:defRPr>
            </a:lvl8pPr>
            <a:lvl9pPr marL="1828800" algn="l" defTabSz="1042988" rtl="0" fontAlgn="base">
              <a:spcBef>
                <a:spcPct val="0"/>
              </a:spcBef>
              <a:spcAft>
                <a:spcPct val="0"/>
              </a:spcAft>
              <a:defRPr sz="1600">
                <a:solidFill>
                  <a:schemeClr val="tx1"/>
                </a:solidFill>
                <a:latin typeface="Arial" charset="0"/>
                <a:cs typeface="Arial" charset="0"/>
              </a:defRPr>
            </a:lvl9pPr>
          </a:lstStyle>
          <a:p>
            <a:pPr>
              <a:lnSpc>
                <a:spcPct val="100000"/>
              </a:lnSpc>
              <a:buFontTx/>
            </a:pPr>
            <a:r>
              <a:rPr lang="de-DE" kern="0" smtClean="0"/>
              <a:t>www.baltic-earth.eu</a:t>
            </a:r>
            <a:endParaRPr lang="de-DE" kern="0"/>
          </a:p>
        </p:txBody>
      </p:sp>
    </p:spTree>
    <p:extLst>
      <p:ext uri="{BB962C8B-B14F-4D97-AF65-F5344CB8AC3E}">
        <p14:creationId xmlns:p14="http://schemas.microsoft.com/office/powerpoint/2010/main" val="263824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1"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70"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908175"/>
            <a:ext cx="9637713" cy="4586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4" name="Text Box 2"/>
          <p:cNvSpPr txBox="1">
            <a:spLocks noChangeArrowheads="1"/>
          </p:cNvSpPr>
          <p:nvPr/>
        </p:nvSpPr>
        <p:spPr bwMode="auto">
          <a:xfrm>
            <a:off x="8299450" y="6300788"/>
            <a:ext cx="21605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Aus: HELCOM Atlas of the Baltic Sea</a:t>
            </a:r>
          </a:p>
        </p:txBody>
      </p:sp>
      <p:sp>
        <p:nvSpPr>
          <p:cNvPr id="151560" name="Text Box 8"/>
          <p:cNvSpPr txBox="1">
            <a:spLocks noChangeArrowheads="1"/>
          </p:cNvSpPr>
          <p:nvPr/>
        </p:nvSpPr>
        <p:spPr bwMode="auto">
          <a:xfrm>
            <a:off x="249425" y="539750"/>
            <a:ext cx="268481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Ökosysteme </a:t>
            </a:r>
            <a:r>
              <a:rPr lang="de-DE" sz="2000" b="1" smtClean="0">
                <a:solidFill>
                  <a:srgbClr val="00A2E0"/>
                </a:solidFill>
                <a:latin typeface="Calibri" pitchFamily="34" charset="0"/>
              </a:rPr>
              <a:t>im </a:t>
            </a:r>
            <a:r>
              <a:rPr lang="de-DE" sz="2000" b="1">
                <a:solidFill>
                  <a:srgbClr val="00A2E0"/>
                </a:solidFill>
                <a:latin typeface="Calibri" pitchFamily="34" charset="0"/>
              </a:rPr>
              <a:t>Wandel</a:t>
            </a:r>
          </a:p>
        </p:txBody>
      </p:sp>
      <p:sp>
        <p:nvSpPr>
          <p:cNvPr id="151562" name="Text Box 10"/>
          <p:cNvSpPr txBox="1">
            <a:spLocks noChangeArrowheads="1"/>
          </p:cNvSpPr>
          <p:nvPr/>
        </p:nvSpPr>
        <p:spPr bwMode="auto">
          <a:xfrm>
            <a:off x="266109" y="1331913"/>
            <a:ext cx="231099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Marine Ökosysteme</a:t>
            </a:r>
            <a:endParaRPr lang="de-DE" sz="2000" b="1">
              <a:solidFill>
                <a:srgbClr val="00A2E0"/>
              </a:solidFill>
              <a:latin typeface="Calibri" pitchFamily="34" charset="0"/>
            </a:endParaRPr>
          </a:p>
        </p:txBody>
      </p:sp>
      <p:sp>
        <p:nvSpPr>
          <p:cNvPr id="151563" name="Text Box 11"/>
          <p:cNvSpPr txBox="1">
            <a:spLocks noChangeArrowheads="1"/>
          </p:cNvSpPr>
          <p:nvPr/>
        </p:nvSpPr>
        <p:spPr bwMode="auto">
          <a:xfrm>
            <a:off x="3373043" y="1360488"/>
            <a:ext cx="83899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solidFill>
                  <a:srgbClr val="00A2E0"/>
                </a:solidFill>
                <a:latin typeface="Calibri" pitchFamily="34" charset="0"/>
              </a:rPr>
              <a:t>Fische</a:t>
            </a:r>
          </a:p>
        </p:txBody>
      </p:sp>
      <p:sp>
        <p:nvSpPr>
          <p:cNvPr id="151566" name="Rectangle 14"/>
          <p:cNvSpPr>
            <a:spLocks noChangeArrowheads="1"/>
          </p:cNvSpPr>
          <p:nvPr/>
        </p:nvSpPr>
        <p:spPr bwMode="auto">
          <a:xfrm>
            <a:off x="8875713" y="2197100"/>
            <a:ext cx="1512887"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p>
            <a:pPr algn="l" defTabSz="1042988" eaLnBrk="0" hangingPunct="0">
              <a:lnSpc>
                <a:spcPct val="100000"/>
              </a:lnSpc>
              <a:buFontTx/>
              <a:buNone/>
            </a:pPr>
            <a:r>
              <a:rPr lang="de-DE" sz="1800" b="1">
                <a:latin typeface="Calibri" pitchFamily="34" charset="0"/>
              </a:rPr>
              <a:t>Atlantischer Lachs</a:t>
            </a:r>
          </a:p>
        </p:txBody>
      </p:sp>
      <p:sp>
        <p:nvSpPr>
          <p:cNvPr id="151567" name="Rectangle 15"/>
          <p:cNvSpPr>
            <a:spLocks noChangeArrowheads="1"/>
          </p:cNvSpPr>
          <p:nvPr/>
        </p:nvSpPr>
        <p:spPr bwMode="auto">
          <a:xfrm>
            <a:off x="6786563" y="6229350"/>
            <a:ext cx="936625"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p>
            <a:pPr algn="l" defTabSz="1042988" eaLnBrk="0" hangingPunct="0">
              <a:lnSpc>
                <a:spcPct val="100000"/>
              </a:lnSpc>
              <a:buFontTx/>
              <a:buNone/>
            </a:pPr>
            <a:r>
              <a:rPr lang="de-DE" sz="1800" b="1">
                <a:latin typeface="Calibri" pitchFamily="34" charset="0"/>
              </a:rPr>
              <a:t>Dorsch</a:t>
            </a:r>
          </a:p>
        </p:txBody>
      </p:sp>
      <p:sp>
        <p:nvSpPr>
          <p:cNvPr id="151568" name="Rectangle 16"/>
          <p:cNvSpPr>
            <a:spLocks noChangeArrowheads="1"/>
          </p:cNvSpPr>
          <p:nvPr/>
        </p:nvSpPr>
        <p:spPr bwMode="auto">
          <a:xfrm>
            <a:off x="450850" y="2989263"/>
            <a:ext cx="15113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p>
            <a:pPr algn="l" defTabSz="1042988" eaLnBrk="0" hangingPunct="0">
              <a:lnSpc>
                <a:spcPct val="100000"/>
              </a:lnSpc>
              <a:buFontTx/>
              <a:buNone/>
            </a:pPr>
            <a:r>
              <a:rPr lang="de-DE" sz="1800" b="1">
                <a:latin typeface="Calibri" pitchFamily="34" charset="0"/>
              </a:rPr>
              <a:t>Hering </a:t>
            </a:r>
          </a:p>
          <a:p>
            <a:pPr algn="l" defTabSz="1042988" eaLnBrk="0" hangingPunct="0">
              <a:lnSpc>
                <a:spcPct val="100000"/>
              </a:lnSpc>
              <a:buFontTx/>
              <a:buNone/>
            </a:pPr>
            <a:r>
              <a:rPr lang="de-DE" sz="1800" b="1">
                <a:latin typeface="Calibri" pitchFamily="34" charset="0"/>
              </a:rPr>
              <a:t>und Sprotte</a:t>
            </a:r>
          </a:p>
        </p:txBody>
      </p:sp>
      <p:sp>
        <p:nvSpPr>
          <p:cNvPr id="151569" name="Rectangle 17"/>
          <p:cNvSpPr>
            <a:spLocks noChangeArrowheads="1"/>
          </p:cNvSpPr>
          <p:nvPr/>
        </p:nvSpPr>
        <p:spPr bwMode="auto">
          <a:xfrm>
            <a:off x="1385888" y="6445250"/>
            <a:ext cx="1008062" cy="37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p>
            <a:pPr algn="l" defTabSz="1042988" eaLnBrk="0" hangingPunct="0">
              <a:lnSpc>
                <a:spcPct val="100000"/>
              </a:lnSpc>
              <a:buFontTx/>
              <a:buNone/>
            </a:pPr>
            <a:r>
              <a:rPr lang="de-DE" sz="1800" b="1">
                <a:latin typeface="Calibri" pitchFamily="34" charset="0"/>
              </a:rPr>
              <a:t>Flunder</a:t>
            </a: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98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9523" name="Group 19"/>
          <p:cNvGrpSpPr>
            <a:grpSpLocks/>
          </p:cNvGrpSpPr>
          <p:nvPr/>
        </p:nvGrpSpPr>
        <p:grpSpPr bwMode="auto">
          <a:xfrm>
            <a:off x="0" y="1692275"/>
            <a:ext cx="6192838" cy="3983038"/>
            <a:chOff x="420" y="1202"/>
            <a:chExt cx="3901" cy="2509"/>
          </a:xfrm>
        </p:grpSpPr>
        <p:pic>
          <p:nvPicPr>
            <p:cNvPr id="14951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 y="1202"/>
              <a:ext cx="3523" cy="25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12" name="Text Box 8"/>
            <p:cNvSpPr txBox="1">
              <a:spLocks noChangeArrowheads="1"/>
            </p:cNvSpPr>
            <p:nvPr/>
          </p:nvSpPr>
          <p:spPr bwMode="auto">
            <a:xfrm>
              <a:off x="3822" y="2835"/>
              <a:ext cx="4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sz="1400" b="1">
                  <a:solidFill>
                    <a:srgbClr val="FF0000"/>
                  </a:solidFill>
                  <a:latin typeface="Calibri" pitchFamily="34" charset="0"/>
                </a:rPr>
                <a:t>Hering</a:t>
              </a:r>
              <a:endParaRPr lang="de-DE" sz="1400" b="1">
                <a:solidFill>
                  <a:srgbClr val="FF0000"/>
                </a:solidFill>
                <a:latin typeface="Calibri" pitchFamily="34" charset="0"/>
              </a:endParaRPr>
            </a:p>
          </p:txBody>
        </p:sp>
        <p:sp>
          <p:nvSpPr>
            <p:cNvPr id="149511" name="Text Box 7"/>
            <p:cNvSpPr txBox="1">
              <a:spLocks noChangeArrowheads="1"/>
            </p:cNvSpPr>
            <p:nvPr/>
          </p:nvSpPr>
          <p:spPr bwMode="auto">
            <a:xfrm>
              <a:off x="3822" y="3153"/>
              <a:ext cx="4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sz="1400" b="1">
                  <a:solidFill>
                    <a:srgbClr val="009900"/>
                  </a:solidFill>
                  <a:latin typeface="Calibri" pitchFamily="34" charset="0"/>
                </a:rPr>
                <a:t>Dorsch</a:t>
              </a:r>
              <a:endParaRPr lang="de-DE" sz="1400" b="1">
                <a:solidFill>
                  <a:srgbClr val="009900"/>
                </a:solidFill>
                <a:latin typeface="Calibri" pitchFamily="34" charset="0"/>
              </a:endParaRPr>
            </a:p>
          </p:txBody>
        </p:sp>
        <p:sp>
          <p:nvSpPr>
            <p:cNvPr id="149513" name="Text Box 9"/>
            <p:cNvSpPr txBox="1">
              <a:spLocks noChangeArrowheads="1"/>
            </p:cNvSpPr>
            <p:nvPr/>
          </p:nvSpPr>
          <p:spPr bwMode="auto">
            <a:xfrm>
              <a:off x="3822" y="2291"/>
              <a:ext cx="49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00000"/>
                </a:lnSpc>
                <a:spcBef>
                  <a:spcPct val="50000"/>
                </a:spcBef>
                <a:buFontTx/>
                <a:buNone/>
              </a:pPr>
              <a:r>
                <a:rPr lang="en-GB" sz="1400" b="1">
                  <a:solidFill>
                    <a:srgbClr val="000066"/>
                  </a:solidFill>
                  <a:latin typeface="Calibri" pitchFamily="34" charset="0"/>
                </a:rPr>
                <a:t>Sprotte</a:t>
              </a:r>
              <a:endParaRPr lang="de-DE" sz="1400" b="1">
                <a:solidFill>
                  <a:srgbClr val="000066"/>
                </a:solidFill>
                <a:latin typeface="Calibri" pitchFamily="34" charset="0"/>
              </a:endParaRPr>
            </a:p>
          </p:txBody>
        </p:sp>
      </p:grpSp>
      <p:sp>
        <p:nvSpPr>
          <p:cNvPr id="149519" name="Text Box 15"/>
          <p:cNvSpPr txBox="1">
            <a:spLocks noChangeArrowheads="1"/>
          </p:cNvSpPr>
          <p:nvPr/>
        </p:nvSpPr>
        <p:spPr bwMode="auto">
          <a:xfrm>
            <a:off x="393888" y="524730"/>
            <a:ext cx="268481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Ökosysteme </a:t>
            </a:r>
            <a:r>
              <a:rPr lang="de-DE" sz="2000" b="1" smtClean="0">
                <a:solidFill>
                  <a:srgbClr val="00A2E0"/>
                </a:solidFill>
                <a:latin typeface="Calibri" pitchFamily="34" charset="0"/>
              </a:rPr>
              <a:t>im </a:t>
            </a:r>
            <a:r>
              <a:rPr lang="de-DE" sz="2000" b="1">
                <a:solidFill>
                  <a:srgbClr val="00A2E0"/>
                </a:solidFill>
                <a:latin typeface="Calibri" pitchFamily="34" charset="0"/>
              </a:rPr>
              <a:t>Wandel</a:t>
            </a:r>
          </a:p>
        </p:txBody>
      </p:sp>
      <p:sp>
        <p:nvSpPr>
          <p:cNvPr id="149521" name="Text Box 17"/>
          <p:cNvSpPr txBox="1">
            <a:spLocks noChangeArrowheads="1"/>
          </p:cNvSpPr>
          <p:nvPr/>
        </p:nvSpPr>
        <p:spPr bwMode="auto">
          <a:xfrm>
            <a:off x="266109" y="1331913"/>
            <a:ext cx="231099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Marine Ökosysteme</a:t>
            </a:r>
            <a:endParaRPr lang="de-DE" sz="2000" b="1">
              <a:solidFill>
                <a:srgbClr val="00A2E0"/>
              </a:solidFill>
              <a:latin typeface="Calibri" pitchFamily="34" charset="0"/>
            </a:endParaRPr>
          </a:p>
        </p:txBody>
      </p:sp>
      <p:sp>
        <p:nvSpPr>
          <p:cNvPr id="149522" name="Text Box 18"/>
          <p:cNvSpPr txBox="1">
            <a:spLocks noChangeArrowheads="1"/>
          </p:cNvSpPr>
          <p:nvPr/>
        </p:nvSpPr>
        <p:spPr bwMode="auto">
          <a:xfrm>
            <a:off x="3373043" y="1360488"/>
            <a:ext cx="83899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solidFill>
                  <a:srgbClr val="00A2E0"/>
                </a:solidFill>
                <a:latin typeface="Calibri" pitchFamily="34" charset="0"/>
              </a:rPr>
              <a:t>Fische</a:t>
            </a:r>
          </a:p>
        </p:txBody>
      </p:sp>
      <p:sp>
        <p:nvSpPr>
          <p:cNvPr id="149524" name="Text Box 20"/>
          <p:cNvSpPr txBox="1">
            <a:spLocks noChangeArrowheads="1"/>
          </p:cNvSpPr>
          <p:nvPr/>
        </p:nvSpPr>
        <p:spPr bwMode="auto">
          <a:xfrm>
            <a:off x="522288" y="5797550"/>
            <a:ext cx="5040312" cy="603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r>
              <a:rPr lang="de-DE" sz="1400" b="1">
                <a:solidFill>
                  <a:srgbClr val="00A2E0"/>
                </a:solidFill>
                <a:latin typeface="Calibri" pitchFamily="34" charset="0"/>
              </a:rPr>
              <a:t>Anlandungen der drei kommerziell wichtigsten Fischarten in der gesamten Ostsee im 20. Jahrhundert</a:t>
            </a:r>
          </a:p>
        </p:txBody>
      </p:sp>
      <p:sp>
        <p:nvSpPr>
          <p:cNvPr id="149514" name="Text Box 10"/>
          <p:cNvSpPr txBox="1">
            <a:spLocks noChangeArrowheads="1"/>
          </p:cNvSpPr>
          <p:nvPr/>
        </p:nvSpPr>
        <p:spPr bwMode="auto">
          <a:xfrm>
            <a:off x="4625975" y="5508625"/>
            <a:ext cx="1008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00000"/>
              </a:lnSpc>
              <a:spcBef>
                <a:spcPct val="50000"/>
              </a:spcBef>
              <a:buFontTx/>
              <a:buNone/>
            </a:pPr>
            <a:r>
              <a:rPr lang="de-DE" sz="1000">
                <a:latin typeface="Calibri" pitchFamily="34" charset="0"/>
              </a:rPr>
              <a:t>Aus: BACC 2008</a:t>
            </a:r>
          </a:p>
        </p:txBody>
      </p:sp>
      <p:sp>
        <p:nvSpPr>
          <p:cNvPr id="149525" name="Text Box 21"/>
          <p:cNvSpPr txBox="1">
            <a:spLocks noChangeArrowheads="1"/>
          </p:cNvSpPr>
          <p:nvPr/>
        </p:nvSpPr>
        <p:spPr bwMode="auto">
          <a:xfrm>
            <a:off x="6283325" y="3638550"/>
            <a:ext cx="4410075" cy="13700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71463" indent="-271463"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buFont typeface="Wingdings 3" pitchFamily="18" charset="2"/>
              <a:buChar char="Ò"/>
            </a:pPr>
            <a:r>
              <a:rPr lang="de-DE" sz="1400" b="1">
                <a:latin typeface="Calibri" pitchFamily="34" charset="0"/>
              </a:rPr>
              <a:t>Dorscheier sinken bis auf Tiefe ab in denen sie schweben ensprechend ihrer Dichte</a:t>
            </a:r>
          </a:p>
          <a:p>
            <a:pPr>
              <a:buFont typeface="Wingdings 3" pitchFamily="18" charset="2"/>
              <a:buChar char="Ò"/>
            </a:pPr>
            <a:r>
              <a:rPr lang="de-DE" sz="1400" b="1">
                <a:latin typeface="Calibri" pitchFamily="34" charset="0"/>
              </a:rPr>
              <a:t>Sauerstofffreie Zonen im Tiefenwasser nehmen zu</a:t>
            </a:r>
          </a:p>
          <a:p>
            <a:pPr>
              <a:buFont typeface="Wingdings 3" pitchFamily="18" charset="2"/>
              <a:buChar char="Ò"/>
            </a:pPr>
            <a:r>
              <a:rPr lang="de-DE" sz="1400" b="1">
                <a:latin typeface="Calibri" pitchFamily="34" charset="0"/>
              </a:rPr>
              <a:t>Dorscheier gelangen in sauerstofffreies Wasser und sterben ab</a:t>
            </a:r>
          </a:p>
        </p:txBody>
      </p:sp>
      <p:sp>
        <p:nvSpPr>
          <p:cNvPr id="149526" name="Text Box 22"/>
          <p:cNvSpPr txBox="1">
            <a:spLocks noChangeArrowheads="1"/>
          </p:cNvSpPr>
          <p:nvPr/>
        </p:nvSpPr>
        <p:spPr bwMode="auto">
          <a:xfrm>
            <a:off x="6283325" y="5076825"/>
            <a:ext cx="4410075" cy="1881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71463" indent="-271463"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buFont typeface="Wingdings 3" pitchFamily="18" charset="2"/>
              <a:buChar char="Ò"/>
            </a:pPr>
            <a:r>
              <a:rPr lang="de-DE" sz="1400" b="1">
                <a:latin typeface="Calibri" pitchFamily="34" charset="0"/>
              </a:rPr>
              <a:t>Bevorzugter Futterkrebs von Dorschlarven (</a:t>
            </a:r>
            <a:r>
              <a:rPr lang="de-DE" sz="1400" b="1" i="1">
                <a:latin typeface="Calibri" pitchFamily="34" charset="0"/>
              </a:rPr>
              <a:t>Pseudocalanus ascuspes</a:t>
            </a:r>
            <a:r>
              <a:rPr lang="de-DE" sz="1400" b="1">
                <a:latin typeface="Calibri" pitchFamily="34" charset="0"/>
              </a:rPr>
              <a:t>) wird seltener aufgrund prekärer Sauerstoffsituation</a:t>
            </a:r>
          </a:p>
          <a:p>
            <a:pPr>
              <a:buFont typeface="Wingdings 3" pitchFamily="18" charset="2"/>
              <a:buChar char="Ò"/>
            </a:pPr>
            <a:r>
              <a:rPr lang="de-DE" sz="1400" b="1">
                <a:latin typeface="Calibri" pitchFamily="34" charset="0"/>
              </a:rPr>
              <a:t>Bevorzugter Futterkrebs von Sprotten (</a:t>
            </a:r>
            <a:r>
              <a:rPr lang="de-DE" sz="1400" b="1" i="1">
                <a:latin typeface="Calibri" pitchFamily="34" charset="0"/>
              </a:rPr>
              <a:t>Acartia ssp</a:t>
            </a:r>
            <a:r>
              <a:rPr lang="de-DE" sz="1400" b="1">
                <a:latin typeface="Calibri" pitchFamily="34" charset="0"/>
              </a:rPr>
              <a:t>.) wird häufiger aufgrund ansteigender Temperaturen</a:t>
            </a:r>
          </a:p>
          <a:p>
            <a:pPr>
              <a:buFont typeface="Wingdings 3" pitchFamily="18" charset="2"/>
              <a:buChar char="Ò"/>
            </a:pPr>
            <a:r>
              <a:rPr lang="de-DE" sz="1400" b="1">
                <a:latin typeface="Calibri" pitchFamily="34" charset="0"/>
              </a:rPr>
              <a:t>Hering und Spotte fressen Dorscheier</a:t>
            </a:r>
          </a:p>
          <a:p>
            <a:pPr>
              <a:buFont typeface="Wingdings 3" pitchFamily="18" charset="2"/>
              <a:buChar char="Ò"/>
            </a:pPr>
            <a:r>
              <a:rPr lang="de-DE" sz="1400" b="1">
                <a:latin typeface="Calibri" pitchFamily="34" charset="0"/>
              </a:rPr>
              <a:t>Hering leidet unter Futterkonkurrenz zur Sprotte</a:t>
            </a:r>
          </a:p>
        </p:txBody>
      </p:sp>
      <p:grpSp>
        <p:nvGrpSpPr>
          <p:cNvPr id="149530" name="Group 26"/>
          <p:cNvGrpSpPr>
            <a:grpSpLocks/>
          </p:cNvGrpSpPr>
          <p:nvPr/>
        </p:nvGrpSpPr>
        <p:grpSpPr bwMode="auto">
          <a:xfrm>
            <a:off x="6210300" y="1476375"/>
            <a:ext cx="4176713" cy="1547813"/>
            <a:chOff x="3912" y="930"/>
            <a:chExt cx="2631" cy="975"/>
          </a:xfrm>
        </p:grpSpPr>
        <p:sp>
          <p:nvSpPr>
            <p:cNvPr id="149527" name="Text Box 23"/>
            <p:cNvSpPr txBox="1">
              <a:spLocks noChangeArrowheads="1"/>
            </p:cNvSpPr>
            <p:nvPr/>
          </p:nvSpPr>
          <p:spPr bwMode="auto">
            <a:xfrm>
              <a:off x="3912" y="930"/>
              <a:ext cx="1614" cy="2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b="1">
                  <a:solidFill>
                    <a:srgbClr val="00A2E0"/>
                  </a:solidFill>
                  <a:latin typeface="Calibri" pitchFamily="34" charset="0"/>
                </a:rPr>
                <a:t>Fischbestände abhängig von</a:t>
              </a:r>
            </a:p>
          </p:txBody>
        </p:sp>
        <p:sp>
          <p:nvSpPr>
            <p:cNvPr id="149528" name="Text Box 24"/>
            <p:cNvSpPr txBox="1">
              <a:spLocks noChangeArrowheads="1"/>
            </p:cNvSpPr>
            <p:nvPr/>
          </p:nvSpPr>
          <p:spPr bwMode="auto">
            <a:xfrm>
              <a:off x="3958" y="1203"/>
              <a:ext cx="2585" cy="7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271463" indent="-271463"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buFont typeface="Wingdings 3" pitchFamily="18" charset="2"/>
                <a:buChar char="Ò"/>
              </a:pPr>
              <a:r>
                <a:rPr lang="de-DE" sz="1400" b="1">
                  <a:latin typeface="Calibri" pitchFamily="34" charset="0"/>
                </a:rPr>
                <a:t>Befischung</a:t>
              </a:r>
            </a:p>
            <a:p>
              <a:pPr>
                <a:buFont typeface="Wingdings 3" pitchFamily="18" charset="2"/>
                <a:buChar char="Ò"/>
              </a:pPr>
              <a:r>
                <a:rPr lang="de-DE" sz="1400" b="1">
                  <a:latin typeface="Calibri" pitchFamily="34" charset="0"/>
                </a:rPr>
                <a:t>Fraßfeinden</a:t>
              </a:r>
            </a:p>
            <a:p>
              <a:pPr>
                <a:buFont typeface="Wingdings 3" pitchFamily="18" charset="2"/>
                <a:buChar char="Ò"/>
              </a:pPr>
              <a:r>
                <a:rPr lang="de-DE" sz="1400" b="1">
                  <a:latin typeface="Calibri" pitchFamily="34" charset="0"/>
                </a:rPr>
                <a:t>Futterverfügbarkeit</a:t>
              </a:r>
            </a:p>
            <a:p>
              <a:pPr>
                <a:buFont typeface="Wingdings 3" pitchFamily="18" charset="2"/>
                <a:buChar char="Ò"/>
              </a:pPr>
              <a:r>
                <a:rPr lang="de-DE" sz="1400" b="1">
                  <a:latin typeface="Calibri" pitchFamily="34" charset="0"/>
                </a:rPr>
                <a:t>Fortpflanzungserfolg</a:t>
              </a:r>
            </a:p>
          </p:txBody>
        </p:sp>
      </p:grpSp>
      <p:sp>
        <p:nvSpPr>
          <p:cNvPr id="149529" name="Text Box 25"/>
          <p:cNvSpPr txBox="1">
            <a:spLocks noChangeArrowheads="1"/>
          </p:cNvSpPr>
          <p:nvPr/>
        </p:nvSpPr>
        <p:spPr bwMode="auto">
          <a:xfrm>
            <a:off x="6140450" y="3205163"/>
            <a:ext cx="3836988" cy="3857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b="1">
                <a:solidFill>
                  <a:srgbClr val="00A2E0"/>
                </a:solidFill>
                <a:latin typeface="Calibri" pitchFamily="34" charset="0"/>
              </a:rPr>
              <a:t>Nahrungsnetz und hydrografische Faktoren</a:t>
            </a:r>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5346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30"/>
                                        </p:tgtEl>
                                        <p:attrNameLst>
                                          <p:attrName>style.visibility</p:attrName>
                                        </p:attrNameLst>
                                      </p:cBhvr>
                                      <p:to>
                                        <p:strVal val="visible"/>
                                      </p:to>
                                    </p:set>
                                    <p:animEffect transition="in" filter="fade">
                                      <p:cBhvr>
                                        <p:cTn id="7" dur="1000"/>
                                        <p:tgtEl>
                                          <p:spTgt spid="149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9529"/>
                                        </p:tgtEl>
                                        <p:attrNameLst>
                                          <p:attrName>style.visibility</p:attrName>
                                        </p:attrNameLst>
                                      </p:cBhvr>
                                      <p:to>
                                        <p:strVal val="visible"/>
                                      </p:to>
                                    </p:set>
                                    <p:animEffect transition="in" filter="fade">
                                      <p:cBhvr>
                                        <p:cTn id="12" dur="1000"/>
                                        <p:tgtEl>
                                          <p:spTgt spid="1495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9525"/>
                                        </p:tgtEl>
                                        <p:attrNameLst>
                                          <p:attrName>style.visibility</p:attrName>
                                        </p:attrNameLst>
                                      </p:cBhvr>
                                      <p:to>
                                        <p:strVal val="visible"/>
                                      </p:to>
                                    </p:set>
                                    <p:animEffect transition="in" filter="fade">
                                      <p:cBhvr>
                                        <p:cTn id="17" dur="1000"/>
                                        <p:tgtEl>
                                          <p:spTgt spid="1495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9526"/>
                                        </p:tgtEl>
                                        <p:attrNameLst>
                                          <p:attrName>style.visibility</p:attrName>
                                        </p:attrNameLst>
                                      </p:cBhvr>
                                      <p:to>
                                        <p:strVal val="visible"/>
                                      </p:to>
                                    </p:set>
                                    <p:animEffect transition="in" filter="fade">
                                      <p:cBhvr>
                                        <p:cTn id="22" dur="1000"/>
                                        <p:tgtEl>
                                          <p:spTgt spid="149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5" grpId="0"/>
      <p:bldP spid="149526" grpId="0"/>
      <p:bldP spid="1495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273253" y="1404367"/>
            <a:ext cx="2310994"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defTabSz="1042988"/>
            <a:r>
              <a:rPr lang="en-GB" sz="2000" b="1">
                <a:latin typeface="Calibri" pitchFamily="34" charset="0"/>
              </a:rPr>
              <a:t>Marine Ökosysteme</a:t>
            </a:r>
            <a:endParaRPr lang="de-DE" sz="2000" b="1">
              <a:latin typeface="Calibri" pitchFamily="34" charset="0"/>
            </a:endParaRPr>
          </a:p>
        </p:txBody>
      </p:sp>
      <p:pic>
        <p:nvPicPr>
          <p:cNvPr id="11878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363" y="5292725"/>
            <a:ext cx="3097212" cy="1919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363" y="1260475"/>
            <a:ext cx="3097212" cy="2262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96" name="Rectangle 12"/>
          <p:cNvSpPr>
            <a:spLocks noChangeArrowheads="1"/>
          </p:cNvSpPr>
          <p:nvPr/>
        </p:nvSpPr>
        <p:spPr bwMode="gray">
          <a:xfrm>
            <a:off x="449263" y="2011659"/>
            <a:ext cx="6769100" cy="24170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algn="l" defTabSz="1042988">
              <a:tabLst>
                <a:tab pos="449263" algn="l"/>
                <a:tab pos="898525" algn="l"/>
                <a:tab pos="1347788" algn="l"/>
                <a:tab pos="1797050" algn="l"/>
              </a:tabLst>
            </a:pPr>
            <a:r>
              <a:rPr lang="de-DE" b="1">
                <a:solidFill>
                  <a:schemeClr val="accent1"/>
                </a:solidFill>
                <a:latin typeface="Calibri" pitchFamily="34" charset="0"/>
              </a:rPr>
              <a:t>Höherer Temperaturen…</a:t>
            </a:r>
          </a:p>
          <a:p>
            <a:pPr marL="446088" lvl="1" indent="-444500" algn="l" defTabSz="1042988">
              <a:tabLst>
                <a:tab pos="449263" algn="l"/>
                <a:tab pos="898525" algn="l"/>
                <a:tab pos="1347788" algn="l"/>
                <a:tab pos="1797050" algn="l"/>
              </a:tabLst>
            </a:pPr>
            <a:endParaRPr lang="de-DE" b="1">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Höherer Wachstumsraten</a:t>
            </a: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Frühere Phytoplanktonblüten</a:t>
            </a: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Verschiebung der Artenzusammensetzung</a:t>
            </a: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Evtl. Vorteile für Blaualgen</a:t>
            </a: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Einwanderung neuer Arten</a:t>
            </a: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Gefährdung der Ostseeringelrobbe durch Reduzierung der Eisbedeckung</a:t>
            </a:r>
          </a:p>
        </p:txBody>
      </p:sp>
      <p:sp>
        <p:nvSpPr>
          <p:cNvPr id="118800" name="Rectangle 16"/>
          <p:cNvSpPr>
            <a:spLocks noChangeArrowheads="1"/>
          </p:cNvSpPr>
          <p:nvPr/>
        </p:nvSpPr>
        <p:spPr bwMode="gray">
          <a:xfrm>
            <a:off x="454508" y="4644727"/>
            <a:ext cx="6769100" cy="2305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algn="l" defTabSz="1042988">
              <a:tabLst>
                <a:tab pos="449263" algn="l"/>
                <a:tab pos="898525" algn="l"/>
                <a:tab pos="1347788" algn="l"/>
                <a:tab pos="1797050" algn="l"/>
              </a:tabLst>
            </a:pPr>
            <a:r>
              <a:rPr lang="de-DE" b="1">
                <a:solidFill>
                  <a:schemeClr val="accent1"/>
                </a:solidFill>
                <a:latin typeface="Calibri" pitchFamily="34" charset="0"/>
              </a:rPr>
              <a:t>Niedrigere Salzgehalte…</a:t>
            </a:r>
          </a:p>
          <a:p>
            <a:pPr marL="446088" lvl="1" indent="-444500" algn="l" defTabSz="1042988">
              <a:tabLst>
                <a:tab pos="449263" algn="l"/>
                <a:tab pos="898525" algn="l"/>
                <a:tab pos="1347788" algn="l"/>
                <a:tab pos="1797050" algn="l"/>
              </a:tabLst>
            </a:pPr>
            <a:endParaRPr lang="de-DE" b="1">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Verschiebung der Artenzusammensetzung</a:t>
            </a: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Auswirkungen auf die Wasserschichtung und Sauerstoffversorgung des Tiefenwassers, dadurch Probleme für Fischeier (Dorsch)</a:t>
            </a: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Vereilung und Zusammensetzung des Zooplanktons (Futter für kleine Fische und Fischlarven) und bodenlebender Organismen</a:t>
            </a:r>
          </a:p>
          <a:p>
            <a:pPr marL="446088" lvl="1" indent="-444500" algn="l" defTabSz="1042988">
              <a:buFont typeface="Wingdings 3" pitchFamily="18" charset="2"/>
              <a:buChar char="Ò"/>
              <a:tabLst>
                <a:tab pos="449263" algn="l"/>
                <a:tab pos="898525" algn="l"/>
                <a:tab pos="1347788" algn="l"/>
                <a:tab pos="1797050" algn="l"/>
              </a:tabLst>
            </a:pPr>
            <a:r>
              <a:rPr lang="de-DE" b="1">
                <a:solidFill>
                  <a:schemeClr val="accent6"/>
                </a:solidFill>
                <a:latin typeface="Calibri" pitchFamily="34" charset="0"/>
              </a:rPr>
              <a:t>Einwanderung neuer Arten</a:t>
            </a:r>
          </a:p>
        </p:txBody>
      </p:sp>
      <p:pic>
        <p:nvPicPr>
          <p:cNvPr id="11880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8363" y="3276600"/>
            <a:ext cx="3097212" cy="2047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5"/>
          <p:cNvSpPr txBox="1">
            <a:spLocks noChangeArrowheads="1"/>
          </p:cNvSpPr>
          <p:nvPr/>
        </p:nvSpPr>
        <p:spPr bwMode="auto">
          <a:xfrm>
            <a:off x="393888" y="524730"/>
            <a:ext cx="2684815"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a:latin typeface="Calibri" pitchFamily="34" charset="0"/>
              </a:rPr>
              <a:t>Ökosysteme </a:t>
            </a:r>
            <a:r>
              <a:rPr lang="de-DE" sz="2000" b="1" smtClean="0">
                <a:solidFill>
                  <a:srgbClr val="00A2E0"/>
                </a:solidFill>
                <a:latin typeface="Calibri" pitchFamily="34" charset="0"/>
              </a:rPr>
              <a:t>im </a:t>
            </a:r>
            <a:r>
              <a:rPr lang="de-DE" sz="2000" b="1">
                <a:solidFill>
                  <a:srgbClr val="00A2E0"/>
                </a:solidFill>
                <a:latin typeface="Calibri" pitchFamily="34" charset="0"/>
              </a:rPr>
              <a:t>Wandel</a:t>
            </a:r>
          </a:p>
        </p:txBody>
      </p:sp>
    </p:spTree>
    <p:extLst>
      <p:ext uri="{BB962C8B-B14F-4D97-AF65-F5344CB8AC3E}">
        <p14:creationId xmlns:p14="http://schemas.microsoft.com/office/powerpoint/2010/main" val="2831504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800"/>
                                        </p:tgtEl>
                                        <p:attrNameLst>
                                          <p:attrName>style.visibility</p:attrName>
                                        </p:attrNameLst>
                                      </p:cBhvr>
                                      <p:to>
                                        <p:strVal val="visible"/>
                                      </p:to>
                                    </p:set>
                                    <p:animEffect transition="in" filter="fade">
                                      <p:cBhvr>
                                        <p:cTn id="7" dur="500"/>
                                        <p:tgtEl>
                                          <p:spTgt spid="118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0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hteck 18"/>
          <p:cNvSpPr>
            <a:spLocks noChangeArrowheads="1"/>
          </p:cNvSpPr>
          <p:nvPr/>
        </p:nvSpPr>
        <p:spPr bwMode="auto">
          <a:xfrm>
            <a:off x="355690" y="1432719"/>
            <a:ext cx="6516687" cy="516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1950" indent="-361950" algn="l" eaLnBrk="0" hangingPunct="0">
              <a:lnSpc>
                <a:spcPct val="110000"/>
              </a:lnSpc>
              <a:spcAft>
                <a:spcPct val="30000"/>
              </a:spcAft>
              <a:buFont typeface="Calibri" pitchFamily="34" charset="0"/>
              <a:buChar char="→"/>
            </a:pPr>
            <a:r>
              <a:rPr lang="de-DE" sz="1800" b="1" dirty="0" smtClean="0">
                <a:solidFill>
                  <a:srgbClr val="000000"/>
                </a:solidFill>
                <a:latin typeface="Calibri" pitchFamily="34" charset="0"/>
              </a:rPr>
              <a:t>Eindeutig beobachteter </a:t>
            </a:r>
            <a:r>
              <a:rPr lang="de-DE" sz="1800" b="1" dirty="0">
                <a:solidFill>
                  <a:srgbClr val="000000"/>
                </a:solidFill>
                <a:latin typeface="Calibri" pitchFamily="34" charset="0"/>
              </a:rPr>
              <a:t>Anstieg in Temperatur (Luft und Wasser) und </a:t>
            </a:r>
            <a:r>
              <a:rPr lang="de-DE" sz="1800" b="1" dirty="0" smtClean="0">
                <a:solidFill>
                  <a:srgbClr val="000000"/>
                </a:solidFill>
                <a:latin typeface="Calibri" pitchFamily="34" charset="0"/>
              </a:rPr>
              <a:t>Meeresspiegel sowie Änderungen in den </a:t>
            </a:r>
            <a:r>
              <a:rPr lang="de-DE" sz="1800" b="1" dirty="0">
                <a:solidFill>
                  <a:srgbClr val="000000"/>
                </a:solidFill>
                <a:latin typeface="Calibri" pitchFamily="34" charset="0"/>
              </a:rPr>
              <a:t>damit direkt zusammenhängenden </a:t>
            </a:r>
            <a:r>
              <a:rPr lang="de-DE" sz="1800" b="1" dirty="0" smtClean="0">
                <a:solidFill>
                  <a:srgbClr val="000000"/>
                </a:solidFill>
                <a:latin typeface="Calibri" pitchFamily="34" charset="0"/>
              </a:rPr>
              <a:t>Beobachtungen (Eisbedeckung, Eisschmelze, Küstenerosion)</a:t>
            </a:r>
          </a:p>
          <a:p>
            <a:pPr marL="361950" indent="-361950" algn="l" eaLnBrk="0" hangingPunct="0">
              <a:lnSpc>
                <a:spcPct val="110000"/>
              </a:lnSpc>
              <a:spcAft>
                <a:spcPct val="30000"/>
              </a:spcAft>
              <a:buFont typeface="Calibri" pitchFamily="34" charset="0"/>
              <a:buChar char="→"/>
            </a:pPr>
            <a:endParaRPr lang="de-DE" sz="1800" b="1" dirty="0" smtClean="0">
              <a:solidFill>
                <a:srgbClr val="000000"/>
              </a:solidFill>
              <a:latin typeface="Calibri" pitchFamily="34" charset="0"/>
            </a:endParaRPr>
          </a:p>
          <a:p>
            <a:pPr marL="361950" indent="-361950" algn="l" eaLnBrk="0" hangingPunct="0">
              <a:lnSpc>
                <a:spcPct val="110000"/>
              </a:lnSpc>
              <a:spcAft>
                <a:spcPct val="30000"/>
              </a:spcAft>
              <a:buFont typeface="Calibri" pitchFamily="34" charset="0"/>
              <a:buChar char="→"/>
            </a:pPr>
            <a:r>
              <a:rPr lang="de-DE" sz="1800" b="1" dirty="0" smtClean="0">
                <a:solidFill>
                  <a:srgbClr val="000000"/>
                </a:solidFill>
                <a:latin typeface="Calibri" pitchFamily="34" charset="0"/>
              </a:rPr>
              <a:t>Größere Unsicherheiten im Niederschlag und Wind</a:t>
            </a:r>
          </a:p>
          <a:p>
            <a:pPr marL="361950" indent="-361950" algn="l" eaLnBrk="0" hangingPunct="0">
              <a:lnSpc>
                <a:spcPct val="110000"/>
              </a:lnSpc>
              <a:spcAft>
                <a:spcPct val="30000"/>
              </a:spcAft>
              <a:buFont typeface="Calibri" pitchFamily="34" charset="0"/>
              <a:buChar char="→"/>
            </a:pPr>
            <a:endParaRPr lang="de-DE" sz="1800" b="1" dirty="0" smtClean="0">
              <a:solidFill>
                <a:srgbClr val="000000"/>
              </a:solidFill>
              <a:latin typeface="Calibri" pitchFamily="34" charset="0"/>
            </a:endParaRPr>
          </a:p>
          <a:p>
            <a:pPr marL="361950" indent="-361950" algn="l" eaLnBrk="0" hangingPunct="0">
              <a:lnSpc>
                <a:spcPct val="110000"/>
              </a:lnSpc>
              <a:spcAft>
                <a:spcPct val="30000"/>
              </a:spcAft>
              <a:buFont typeface="Calibri" pitchFamily="34" charset="0"/>
              <a:buChar char="→"/>
            </a:pPr>
            <a:r>
              <a:rPr lang="de-DE" sz="1800" b="1" dirty="0" smtClean="0">
                <a:solidFill>
                  <a:srgbClr val="000000"/>
                </a:solidFill>
                <a:latin typeface="Calibri" pitchFamily="34" charset="0"/>
              </a:rPr>
              <a:t>Weitere Erwärmung und Meeresspiegelanstieg mit damit zusammenhängenden Konsequenzen in der Zukunft zu erwarten</a:t>
            </a:r>
          </a:p>
          <a:p>
            <a:pPr marL="361950" indent="-361950" algn="l" eaLnBrk="0" hangingPunct="0">
              <a:lnSpc>
                <a:spcPct val="110000"/>
              </a:lnSpc>
              <a:spcAft>
                <a:spcPct val="30000"/>
              </a:spcAft>
              <a:buFont typeface="Calibri" pitchFamily="34" charset="0"/>
              <a:buChar char="→"/>
            </a:pPr>
            <a:endParaRPr lang="de-DE" sz="1800" b="1" dirty="0">
              <a:solidFill>
                <a:srgbClr val="000000"/>
              </a:solidFill>
              <a:latin typeface="Calibri" pitchFamily="34" charset="0"/>
            </a:endParaRPr>
          </a:p>
          <a:p>
            <a:pPr marL="361950" indent="-361950" algn="l" eaLnBrk="0" hangingPunct="0">
              <a:lnSpc>
                <a:spcPct val="110000"/>
              </a:lnSpc>
              <a:spcAft>
                <a:spcPct val="30000"/>
              </a:spcAft>
              <a:buFont typeface="Calibri" pitchFamily="34" charset="0"/>
              <a:buChar char="→"/>
            </a:pPr>
            <a:r>
              <a:rPr lang="de-DE" sz="1800" b="1" dirty="0" smtClean="0">
                <a:solidFill>
                  <a:srgbClr val="000000"/>
                </a:solidFill>
                <a:latin typeface="Calibri" pitchFamily="34" charset="0"/>
              </a:rPr>
              <a:t>Der Klimawandel ist einer von vielen menschgemachten Faktoren für die beobachteten Änderungen (Überdüngung, Landnutzung und Fragmentierung, Verschmutzung, Überfischung)</a:t>
            </a:r>
            <a:endParaRPr lang="de-DE" sz="1800" b="1" dirty="0">
              <a:solidFill>
                <a:srgbClr val="000000"/>
              </a:solidFill>
              <a:latin typeface="Calibri" pitchFamily="34" charset="0"/>
            </a:endParaRPr>
          </a:p>
        </p:txBody>
      </p:sp>
      <p:pic>
        <p:nvPicPr>
          <p:cNvPr id="32775" name="Picture 6" descr="C:\Dokumente und Einstellungen\htb909\Lokale Einstellungen\Temporary Internet Files\Content.IE5\0TI7KD63\MP900448409[1].jpg"/>
          <p:cNvPicPr>
            <a:picLocks noChangeAspect="1" noChangeArrowheads="1"/>
          </p:cNvPicPr>
          <p:nvPr/>
        </p:nvPicPr>
        <p:blipFill>
          <a:blip r:embed="rId2">
            <a:lum bright="8000" contrast="2000"/>
            <a:extLst>
              <a:ext uri="{28A0092B-C50C-407E-A947-70E740481C1C}">
                <a14:useLocalDpi xmlns:a14="http://schemas.microsoft.com/office/drawing/2010/main" val="0"/>
              </a:ext>
            </a:extLst>
          </a:blip>
          <a:srcRect/>
          <a:stretch>
            <a:fillRect/>
          </a:stretch>
        </p:blipFill>
        <p:spPr bwMode="auto">
          <a:xfrm>
            <a:off x="7218363" y="1601788"/>
            <a:ext cx="24114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Grafik 17" descr="CIMG00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8363" y="3573463"/>
            <a:ext cx="2411412"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Grafik 18" descr="Cliff Flickr.jpg"/>
          <p:cNvPicPr>
            <a:picLocks noChangeAspect="1"/>
          </p:cNvPicPr>
          <p:nvPr/>
        </p:nvPicPr>
        <p:blipFill>
          <a:blip r:embed="rId4">
            <a:lum bright="10000" contrast="8000"/>
            <a:extLst>
              <a:ext uri="{28A0092B-C50C-407E-A947-70E740481C1C}">
                <a14:useLocalDpi xmlns:a14="http://schemas.microsoft.com/office/drawing/2010/main" val="0"/>
              </a:ext>
            </a:extLst>
          </a:blip>
          <a:srcRect b="3677"/>
          <a:stretch>
            <a:fillRect/>
          </a:stretch>
        </p:blipFill>
        <p:spPr bwMode="auto">
          <a:xfrm>
            <a:off x="7218363" y="5580063"/>
            <a:ext cx="241141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Rechteck 1"/>
          <p:cNvSpPr>
            <a:spLocks noChangeArrowheads="1"/>
          </p:cNvSpPr>
          <p:nvPr/>
        </p:nvSpPr>
        <p:spPr bwMode="auto">
          <a:xfrm>
            <a:off x="7364413" y="1257300"/>
            <a:ext cx="19859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00"/>
                </a:solidFill>
                <a:latin typeface="Calibri" pitchFamily="34" charset="0"/>
              </a:rPr>
              <a:t>Agriculture and Forestry</a:t>
            </a:r>
            <a:endParaRPr lang="de-DE" sz="1400">
              <a:solidFill>
                <a:srgbClr val="000000"/>
              </a:solidFill>
              <a:latin typeface="Calibri" pitchFamily="34" charset="0"/>
            </a:endParaRPr>
          </a:p>
        </p:txBody>
      </p:sp>
      <p:sp>
        <p:nvSpPr>
          <p:cNvPr id="32779" name="Rechteck 15"/>
          <p:cNvSpPr>
            <a:spLocks noChangeArrowheads="1"/>
          </p:cNvSpPr>
          <p:nvPr/>
        </p:nvSpPr>
        <p:spPr bwMode="auto">
          <a:xfrm>
            <a:off x="7599363" y="3221038"/>
            <a:ext cx="14700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00"/>
                </a:solidFill>
                <a:latin typeface="Calibri" pitchFamily="34" charset="0"/>
              </a:rPr>
              <a:t>Urban complexes</a:t>
            </a:r>
            <a:endParaRPr lang="de-DE" sz="1400">
              <a:solidFill>
                <a:srgbClr val="000000"/>
              </a:solidFill>
              <a:latin typeface="Calibri" pitchFamily="34" charset="0"/>
            </a:endParaRPr>
          </a:p>
        </p:txBody>
      </p:sp>
      <p:sp>
        <p:nvSpPr>
          <p:cNvPr id="32780" name="Rechteck 16"/>
          <p:cNvSpPr>
            <a:spLocks noChangeArrowheads="1"/>
          </p:cNvSpPr>
          <p:nvPr/>
        </p:nvSpPr>
        <p:spPr bwMode="auto">
          <a:xfrm>
            <a:off x="7670800" y="5229225"/>
            <a:ext cx="13255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solidFill>
                  <a:srgbClr val="000000"/>
                </a:solidFill>
                <a:latin typeface="Calibri" pitchFamily="34" charset="0"/>
              </a:rPr>
              <a:t>Coastal erosion</a:t>
            </a:r>
            <a:endParaRPr lang="de-DE" sz="1400">
              <a:solidFill>
                <a:srgbClr val="000000"/>
              </a:solidFill>
              <a:latin typeface="Calibri" pitchFamily="34" charset="0"/>
            </a:endParaRPr>
          </a:p>
        </p:txBody>
      </p:sp>
      <p:sp>
        <p:nvSpPr>
          <p:cNvPr id="13" name="Text Box 2"/>
          <p:cNvSpPr txBox="1">
            <a:spLocks noChangeArrowheads="1"/>
          </p:cNvSpPr>
          <p:nvPr/>
        </p:nvSpPr>
        <p:spPr bwMode="auto">
          <a:xfrm>
            <a:off x="450156" y="346015"/>
            <a:ext cx="2160826"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solidFill>
                  <a:srgbClr val="000000"/>
                </a:solidFill>
                <a:latin typeface="Calibri" pitchFamily="34" charset="0"/>
              </a:rPr>
              <a:t>Zusammenfassung</a:t>
            </a:r>
            <a:endParaRPr lang="de-DE" sz="2000" b="1">
              <a:solidFill>
                <a:srgbClr val="00A2E0"/>
              </a:solidFill>
              <a:latin typeface="Calibri" pitchFamily="34" charset="0"/>
            </a:endParaRPr>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6538" y="252413"/>
            <a:ext cx="554037"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48319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732147" y="416571"/>
            <a:ext cx="1021731"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solidFill>
                  <a:srgbClr val="000000"/>
                </a:solidFill>
                <a:latin typeface="Calibri" pitchFamily="34" charset="0"/>
              </a:rPr>
              <a:t>Impacts</a:t>
            </a:r>
            <a:endParaRPr lang="de-DE" sz="2000" b="1">
              <a:solidFill>
                <a:srgbClr val="00A2E0"/>
              </a:solidFill>
              <a:latin typeface="Calibri" pitchFamily="34" charset="0"/>
            </a:endParaRPr>
          </a:p>
        </p:txBody>
      </p:sp>
      <p:sp>
        <p:nvSpPr>
          <p:cNvPr id="133125" name="Text Box 5"/>
          <p:cNvSpPr txBox="1">
            <a:spLocks noChangeArrowheads="1"/>
          </p:cNvSpPr>
          <p:nvPr/>
        </p:nvSpPr>
        <p:spPr bwMode="auto">
          <a:xfrm>
            <a:off x="647459" y="1260351"/>
            <a:ext cx="1490258"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solidFill>
                  <a:srgbClr val="000000"/>
                </a:solidFill>
                <a:latin typeface="Calibri" pitchFamily="34" charset="0"/>
              </a:rPr>
              <a:t>Atmosphere</a:t>
            </a:r>
            <a:endParaRPr lang="de-DE" sz="2000" b="1">
              <a:solidFill>
                <a:srgbClr val="00A2E0"/>
              </a:solidFill>
              <a:latin typeface="Calibri" pitchFamily="34" charset="0"/>
            </a:endParaRPr>
          </a:p>
        </p:txBody>
      </p:sp>
      <p:sp>
        <p:nvSpPr>
          <p:cNvPr id="30" name="Rectangle 12"/>
          <p:cNvSpPr>
            <a:spLocks noChangeArrowheads="1"/>
          </p:cNvSpPr>
          <p:nvPr/>
        </p:nvSpPr>
        <p:spPr bwMode="gray">
          <a:xfrm>
            <a:off x="2826420" y="1915692"/>
            <a:ext cx="7403430" cy="1031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52438" lvl="1" indent="-273050" defTabSz="1042988">
              <a:buFont typeface="Wingdings 3" pitchFamily="18" charset="2"/>
              <a:buChar char="Ò"/>
              <a:tabLst>
                <a:tab pos="449263" algn="l"/>
                <a:tab pos="898525" algn="l"/>
                <a:tab pos="1347788" algn="l"/>
                <a:tab pos="1797050" algn="l"/>
              </a:tabLst>
            </a:pPr>
            <a:r>
              <a:rPr lang="en-US" sz="1800" smtClean="0">
                <a:solidFill>
                  <a:srgbClr val="000000"/>
                </a:solidFill>
              </a:rPr>
              <a:t>Main </a:t>
            </a:r>
            <a:r>
              <a:rPr lang="en-US" sz="1800">
                <a:solidFill>
                  <a:srgbClr val="000000"/>
                </a:solidFill>
              </a:rPr>
              <a:t>changes in </a:t>
            </a:r>
            <a:r>
              <a:rPr lang="en-US" sz="1800" b="1">
                <a:solidFill>
                  <a:srgbClr val="000000"/>
                </a:solidFill>
              </a:rPr>
              <a:t>air pollution </a:t>
            </a:r>
            <a:r>
              <a:rPr lang="en-US" sz="1800" smtClean="0">
                <a:solidFill>
                  <a:srgbClr val="000000"/>
                </a:solidFill>
              </a:rPr>
              <a:t>are </a:t>
            </a:r>
            <a:r>
              <a:rPr lang="en-US" sz="1800">
                <a:solidFill>
                  <a:srgbClr val="000000"/>
                </a:solidFill>
              </a:rPr>
              <a:t>due to</a:t>
            </a:r>
            <a:r>
              <a:rPr lang="en-US" sz="1800" b="1">
                <a:solidFill>
                  <a:srgbClr val="000000"/>
                </a:solidFill>
              </a:rPr>
              <a:t> changes in emissions rather than to climate </a:t>
            </a:r>
            <a:r>
              <a:rPr lang="en-US" sz="1800" b="1" smtClean="0">
                <a:solidFill>
                  <a:srgbClr val="000000"/>
                </a:solidFill>
              </a:rPr>
              <a:t>change </a:t>
            </a:r>
            <a:r>
              <a:rPr lang="de-DE" sz="1800" b="1" smtClean="0">
                <a:solidFill>
                  <a:srgbClr val="000000"/>
                </a:solidFill>
              </a:rPr>
              <a:t> </a:t>
            </a:r>
            <a:endParaRPr lang="de-DE" sz="1800" b="1">
              <a:solidFill>
                <a:srgbClr val="000000"/>
              </a:solidFill>
            </a:endParaRPr>
          </a:p>
          <a:p>
            <a:pPr marL="452438" lvl="1" indent="-273050" defTabSz="1042988">
              <a:buFont typeface="Wingdings 3" pitchFamily="18" charset="2"/>
              <a:buChar char="Ò"/>
              <a:tabLst>
                <a:tab pos="449263" algn="l"/>
                <a:tab pos="898525" algn="l"/>
                <a:tab pos="1347788" algn="l"/>
                <a:tab pos="1797050" algn="l"/>
              </a:tabLst>
            </a:pPr>
            <a:r>
              <a:rPr lang="en-US" sz="1800" smtClean="0">
                <a:solidFill>
                  <a:srgbClr val="000000"/>
                </a:solidFill>
              </a:rPr>
              <a:t>Future </a:t>
            </a:r>
            <a:r>
              <a:rPr lang="en-US" sz="1800">
                <a:solidFill>
                  <a:srgbClr val="000000"/>
                </a:solidFill>
              </a:rPr>
              <a:t>developments depend strongly on</a:t>
            </a:r>
            <a:r>
              <a:rPr lang="en-US" sz="1800" b="1">
                <a:solidFill>
                  <a:srgbClr val="000000"/>
                </a:solidFill>
              </a:rPr>
              <a:t> policy </a:t>
            </a:r>
            <a:r>
              <a:rPr lang="en-US" sz="1800" b="1" smtClean="0">
                <a:solidFill>
                  <a:srgbClr val="000000"/>
                </a:solidFill>
              </a:rPr>
              <a:t>developments</a:t>
            </a:r>
            <a:endParaRPr lang="de-DE" sz="1800" b="1">
              <a:solidFill>
                <a:srgbClr val="000000"/>
              </a:solidFill>
            </a:endParaRPr>
          </a:p>
        </p:txBody>
      </p:sp>
      <p:pic>
        <p:nvPicPr>
          <p:cNvPr id="31" name="Grafik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146434" name="Picture 2" descr="C:\Users\reckerma\AppData\Local\Temp\mgtsqks0.bh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39" y="1807633"/>
            <a:ext cx="2317520" cy="13445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5"/>
          <p:cNvSpPr>
            <a:spLocks noChangeArrowheads="1"/>
          </p:cNvSpPr>
          <p:nvPr/>
        </p:nvSpPr>
        <p:spPr bwMode="gray">
          <a:xfrm>
            <a:off x="9613083" y="2511318"/>
            <a:ext cx="1080317"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15</a:t>
            </a:r>
            <a:endParaRPr lang="en-US" sz="1800" b="1">
              <a:solidFill>
                <a:srgbClr val="0098D4"/>
              </a:solidFill>
            </a:endParaRPr>
          </a:p>
        </p:txBody>
      </p:sp>
      <p:sp>
        <p:nvSpPr>
          <p:cNvPr id="17" name="Text Box 5"/>
          <p:cNvSpPr txBox="1">
            <a:spLocks noChangeArrowheads="1"/>
          </p:cNvSpPr>
          <p:nvPr/>
        </p:nvSpPr>
        <p:spPr bwMode="auto">
          <a:xfrm>
            <a:off x="453014" y="3300813"/>
            <a:ext cx="1969107"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solidFill>
                  <a:srgbClr val="000000"/>
                </a:solidFill>
                <a:latin typeface="Calibri" pitchFamily="34" charset="0"/>
              </a:rPr>
              <a:t>Land ecosystems</a:t>
            </a:r>
            <a:endParaRPr lang="de-DE" sz="2000" b="1">
              <a:solidFill>
                <a:srgbClr val="00A2E0"/>
              </a:solidFill>
              <a:latin typeface="Calibri" pitchFamily="34" charset="0"/>
            </a:endParaRPr>
          </a:p>
        </p:txBody>
      </p:sp>
      <p:sp>
        <p:nvSpPr>
          <p:cNvPr id="20" name="Rectangle 12"/>
          <p:cNvSpPr>
            <a:spLocks noChangeArrowheads="1"/>
          </p:cNvSpPr>
          <p:nvPr/>
        </p:nvSpPr>
        <p:spPr bwMode="gray">
          <a:xfrm>
            <a:off x="2860066" y="3877199"/>
            <a:ext cx="7599202" cy="13435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52438" lvl="1" indent="-273050" defTabSz="1042988">
              <a:buFont typeface="Wingdings 3" pitchFamily="18" charset="2"/>
              <a:buChar char="Ò"/>
              <a:tabLst>
                <a:tab pos="449263" algn="l"/>
                <a:tab pos="898525" algn="l"/>
                <a:tab pos="1347788" algn="l"/>
                <a:tab pos="1797050" algn="l"/>
              </a:tabLst>
            </a:pPr>
            <a:r>
              <a:rPr lang="de-DE" sz="1800" b="1" smtClean="0">
                <a:solidFill>
                  <a:srgbClr val="000000"/>
                </a:solidFill>
              </a:rPr>
              <a:t>Longer</a:t>
            </a:r>
            <a:r>
              <a:rPr lang="de-DE" sz="1800" smtClean="0">
                <a:solidFill>
                  <a:srgbClr val="000000"/>
                </a:solidFill>
              </a:rPr>
              <a:t> vegetation period</a:t>
            </a:r>
          </a:p>
          <a:p>
            <a:pPr marL="452438" lvl="1" indent="-273050" defTabSz="1042988">
              <a:buFont typeface="Wingdings 3" pitchFamily="18" charset="2"/>
              <a:buChar char="Ò"/>
              <a:tabLst>
                <a:tab pos="449263" algn="l"/>
                <a:tab pos="898525" algn="l"/>
                <a:tab pos="1347788" algn="l"/>
                <a:tab pos="1797050" algn="l"/>
              </a:tabLst>
            </a:pPr>
            <a:r>
              <a:rPr lang="de-DE" sz="1800" b="1" smtClean="0">
                <a:solidFill>
                  <a:srgbClr val="000000"/>
                </a:solidFill>
              </a:rPr>
              <a:t>Northward</a:t>
            </a:r>
            <a:r>
              <a:rPr lang="de-DE" sz="1800" smtClean="0">
                <a:solidFill>
                  <a:srgbClr val="000000"/>
                </a:solidFill>
              </a:rPr>
              <a:t> migration of species (</a:t>
            </a:r>
            <a:r>
              <a:rPr lang="de-DE" sz="1800" b="1" smtClean="0">
                <a:solidFill>
                  <a:srgbClr val="000000"/>
                </a:solidFill>
              </a:rPr>
              <a:t>fragmentation</a:t>
            </a:r>
            <a:r>
              <a:rPr lang="de-DE" sz="1800" smtClean="0">
                <a:solidFill>
                  <a:srgbClr val="000000"/>
                </a:solidFill>
              </a:rPr>
              <a:t> of spaces is </a:t>
            </a:r>
            <a:r>
              <a:rPr lang="de-DE" sz="1800" b="1" smtClean="0">
                <a:solidFill>
                  <a:srgbClr val="000000"/>
                </a:solidFill>
              </a:rPr>
              <a:t>limiting</a:t>
            </a:r>
            <a:r>
              <a:rPr lang="de-DE" sz="1800" smtClean="0">
                <a:solidFill>
                  <a:srgbClr val="000000"/>
                </a:solidFill>
              </a:rPr>
              <a:t>)</a:t>
            </a:r>
            <a:endParaRPr lang="de-DE" sz="1800">
              <a:solidFill>
                <a:srgbClr val="000000"/>
              </a:solidFill>
            </a:endParaRPr>
          </a:p>
          <a:p>
            <a:pPr marL="452438" lvl="1" indent="-273050" defTabSz="1042988">
              <a:buFont typeface="Wingdings 3" pitchFamily="18" charset="2"/>
              <a:buChar char="Ò"/>
              <a:tabLst>
                <a:tab pos="449263" algn="l"/>
                <a:tab pos="898525" algn="l"/>
                <a:tab pos="1347788" algn="l"/>
                <a:tab pos="1797050" algn="l"/>
              </a:tabLst>
            </a:pPr>
            <a:r>
              <a:rPr lang="de-DE" sz="1800" b="1" smtClean="0">
                <a:solidFill>
                  <a:srgbClr val="000000"/>
                </a:solidFill>
              </a:rPr>
              <a:t>New</a:t>
            </a:r>
            <a:r>
              <a:rPr lang="de-DE" sz="1800" smtClean="0">
                <a:solidFill>
                  <a:srgbClr val="000000"/>
                </a:solidFill>
              </a:rPr>
              <a:t> species</a:t>
            </a:r>
            <a:endParaRPr lang="de-DE" sz="1800">
              <a:solidFill>
                <a:srgbClr val="000000"/>
              </a:solidFill>
            </a:endParaRPr>
          </a:p>
          <a:p>
            <a:pPr marL="452438" lvl="1" indent="-273050" defTabSz="1042988">
              <a:buFont typeface="Wingdings 3" pitchFamily="18" charset="2"/>
              <a:buChar char="Ò"/>
              <a:tabLst>
                <a:tab pos="449263" algn="l"/>
                <a:tab pos="898525" algn="l"/>
                <a:tab pos="1347788" algn="l"/>
                <a:tab pos="1797050" algn="l"/>
              </a:tabLst>
            </a:pPr>
            <a:endParaRPr lang="de-DE" sz="1800">
              <a:solidFill>
                <a:srgbClr val="000000"/>
              </a:solidFill>
            </a:endParaRPr>
          </a:p>
        </p:txBody>
      </p:sp>
      <p:pic>
        <p:nvPicPr>
          <p:cNvPr id="24" name="Picture 5" descr="DSCF01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312" y="5627962"/>
            <a:ext cx="2373623" cy="17837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SCF00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312" y="3740037"/>
            <a:ext cx="2328647" cy="175076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2"/>
          <p:cNvSpPr>
            <a:spLocks noChangeArrowheads="1"/>
          </p:cNvSpPr>
          <p:nvPr/>
        </p:nvSpPr>
        <p:spPr bwMode="gray">
          <a:xfrm>
            <a:off x="2893940" y="5634648"/>
            <a:ext cx="7599202" cy="12479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52438" lvl="1" indent="-273050" defTabSz="1042988">
              <a:buFont typeface="Wingdings 3" pitchFamily="18" charset="2"/>
              <a:buChar char="Ò"/>
              <a:tabLst>
                <a:tab pos="449263" algn="l"/>
                <a:tab pos="898525" algn="l"/>
                <a:tab pos="1347788" algn="l"/>
                <a:tab pos="1797050" algn="l"/>
              </a:tabLst>
            </a:pPr>
            <a:r>
              <a:rPr lang="de-DE" sz="1800" b="1" smtClean="0">
                <a:solidFill>
                  <a:srgbClr val="000000"/>
                </a:solidFill>
              </a:rPr>
              <a:t>Forest growth</a:t>
            </a:r>
            <a:r>
              <a:rPr lang="de-DE" sz="1800" smtClean="0">
                <a:solidFill>
                  <a:srgbClr val="000000"/>
                </a:solidFill>
              </a:rPr>
              <a:t> in the North projected to </a:t>
            </a:r>
            <a:r>
              <a:rPr lang="de-DE" sz="1800" b="1" smtClean="0">
                <a:solidFill>
                  <a:srgbClr val="000000"/>
                </a:solidFill>
              </a:rPr>
              <a:t>increase</a:t>
            </a:r>
            <a:r>
              <a:rPr lang="de-DE" sz="1800" smtClean="0">
                <a:solidFill>
                  <a:srgbClr val="000000"/>
                </a:solidFill>
              </a:rPr>
              <a:t> </a:t>
            </a:r>
            <a:r>
              <a:rPr lang="de-DE" sz="1800">
                <a:solidFill>
                  <a:srgbClr val="000000"/>
                </a:solidFill>
              </a:rPr>
              <a:t>(+22</a:t>
            </a:r>
            <a:r>
              <a:rPr lang="de-DE" sz="1800" smtClean="0">
                <a:solidFill>
                  <a:srgbClr val="000000"/>
                </a:solidFill>
              </a:rPr>
              <a:t>%)</a:t>
            </a:r>
            <a:endParaRPr lang="de-DE" sz="1800">
              <a:solidFill>
                <a:srgbClr val="000000"/>
              </a:solidFill>
            </a:endParaRPr>
          </a:p>
          <a:p>
            <a:pPr marL="452438" lvl="1" indent="-273050" defTabSz="1042988">
              <a:buFont typeface="Wingdings 3" pitchFamily="18" charset="2"/>
              <a:buChar char="Ò"/>
              <a:tabLst>
                <a:tab pos="449263" algn="l"/>
                <a:tab pos="898525" algn="l"/>
                <a:tab pos="1347788" algn="l"/>
                <a:tab pos="1797050" algn="l"/>
              </a:tabLst>
            </a:pPr>
            <a:r>
              <a:rPr lang="de-DE" sz="1800" smtClean="0">
                <a:solidFill>
                  <a:srgbClr val="000000"/>
                </a:solidFill>
              </a:rPr>
              <a:t>Smaller increase in the south </a:t>
            </a:r>
            <a:r>
              <a:rPr lang="de-DE" sz="1800">
                <a:solidFill>
                  <a:srgbClr val="000000"/>
                </a:solidFill>
              </a:rPr>
              <a:t>(+8%), </a:t>
            </a:r>
            <a:r>
              <a:rPr lang="de-DE" sz="1800" smtClean="0">
                <a:solidFill>
                  <a:srgbClr val="000000"/>
                </a:solidFill>
              </a:rPr>
              <a:t>Water imiting</a:t>
            </a:r>
            <a:endParaRPr lang="de-DE" sz="1800">
              <a:solidFill>
                <a:srgbClr val="000000"/>
              </a:solidFill>
            </a:endParaRPr>
          </a:p>
          <a:p>
            <a:pPr marL="452438" lvl="1" indent="-273050" defTabSz="1042988">
              <a:buFont typeface="Wingdings 3" pitchFamily="18" charset="2"/>
              <a:buChar char="Ò"/>
              <a:tabLst>
                <a:tab pos="449263" algn="l"/>
                <a:tab pos="898525" algn="l"/>
                <a:tab pos="1347788" algn="l"/>
                <a:tab pos="1797050" algn="l"/>
              </a:tabLst>
            </a:pPr>
            <a:r>
              <a:rPr lang="en-US" sz="1800" b="1" smtClean="0">
                <a:solidFill>
                  <a:srgbClr val="000000"/>
                </a:solidFill>
              </a:rPr>
              <a:t>Positive </a:t>
            </a:r>
            <a:r>
              <a:rPr lang="en-US" sz="1800" b="1">
                <a:solidFill>
                  <a:srgbClr val="000000"/>
                </a:solidFill>
              </a:rPr>
              <a:t>effects on crop yield</a:t>
            </a:r>
            <a:r>
              <a:rPr lang="en-US" sz="1800">
                <a:solidFill>
                  <a:srgbClr val="000000"/>
                </a:solidFill>
              </a:rPr>
              <a:t>, especially for winter </a:t>
            </a:r>
            <a:r>
              <a:rPr lang="en-US" sz="1800" smtClean="0">
                <a:solidFill>
                  <a:srgbClr val="000000"/>
                </a:solidFill>
              </a:rPr>
              <a:t>crops</a:t>
            </a:r>
          </a:p>
        </p:txBody>
      </p:sp>
      <p:sp>
        <p:nvSpPr>
          <p:cNvPr id="23" name="Rectangle 5"/>
          <p:cNvSpPr>
            <a:spLocks noChangeArrowheads="1"/>
          </p:cNvSpPr>
          <p:nvPr/>
        </p:nvSpPr>
        <p:spPr bwMode="gray">
          <a:xfrm>
            <a:off x="9181498" y="4752579"/>
            <a:ext cx="1458267" cy="972267"/>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Ch. 4, BACC 2, Ch 16</a:t>
            </a:r>
          </a:p>
          <a:p>
            <a:pPr marL="1588" lvl="1" defTabSz="1042988">
              <a:tabLst>
                <a:tab pos="449263" algn="l"/>
                <a:tab pos="898525" algn="l"/>
                <a:tab pos="1347788" algn="l"/>
                <a:tab pos="1797050" algn="l"/>
              </a:tabLst>
            </a:pPr>
            <a:r>
              <a:rPr lang="de-DE" sz="1800" b="1">
                <a:solidFill>
                  <a:srgbClr val="0098D4"/>
                </a:solidFill>
              </a:rPr>
              <a:t>BACC 2, Ch </a:t>
            </a:r>
            <a:r>
              <a:rPr lang="de-DE" sz="1800" b="1" smtClean="0">
                <a:solidFill>
                  <a:srgbClr val="0098D4"/>
                </a:solidFill>
              </a:rPr>
              <a:t>21</a:t>
            </a:r>
            <a:endParaRPr lang="de-DE" sz="1800" b="1">
              <a:solidFill>
                <a:srgbClr val="0098D4"/>
              </a:solidFill>
            </a:endParaRPr>
          </a:p>
          <a:p>
            <a:pPr marL="1588" lvl="1" defTabSz="1042988">
              <a:tabLst>
                <a:tab pos="449263" algn="l"/>
                <a:tab pos="898525" algn="l"/>
                <a:tab pos="1347788" algn="l"/>
                <a:tab pos="1797050" algn="l"/>
              </a:tabLst>
            </a:pPr>
            <a:endParaRPr lang="en-US" sz="1800" b="1">
              <a:solidFill>
                <a:srgbClr val="0098D4"/>
              </a:solidFill>
            </a:endParaRPr>
          </a:p>
        </p:txBody>
      </p:sp>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372362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5"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nummernplatzhalter 4"/>
          <p:cNvSpPr>
            <a:spLocks noGrp="1"/>
          </p:cNvSpPr>
          <p:nvPr>
            <p:ph type="sldNum" sz="quarter" idx="4294967295"/>
          </p:nvPr>
        </p:nvSpPr>
        <p:spPr>
          <a:xfrm>
            <a:off x="9523413" y="6769100"/>
            <a:ext cx="755650" cy="390525"/>
          </a:xfrm>
          <a:prstGeom prst="rect">
            <a:avLst/>
          </a:prstGeom>
          <a:noFill/>
        </p:spPr>
        <p:txBody>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hangingPunct="1"/>
            <a:fld id="{6B37ED11-DCF0-4C70-B575-3590803B9243}" type="slidenum">
              <a:rPr lang="de-DE" sz="1000" smtClean="0">
                <a:solidFill>
                  <a:srgbClr val="000000"/>
                </a:solidFill>
              </a:rPr>
              <a:pPr algn="ctr" eaLnBrk="1" hangingPunct="1"/>
              <a:t>55</a:t>
            </a:fld>
            <a:endParaRPr lang="de-DE" sz="1000" smtClean="0">
              <a:solidFill>
                <a:srgbClr val="000000"/>
              </a:solidFill>
            </a:endParaRPr>
          </a:p>
        </p:txBody>
      </p:sp>
      <p:sp>
        <p:nvSpPr>
          <p:cNvPr id="32773" name="Rechteck 18"/>
          <p:cNvSpPr>
            <a:spLocks noChangeArrowheads="1"/>
          </p:cNvSpPr>
          <p:nvPr/>
        </p:nvSpPr>
        <p:spPr bwMode="auto">
          <a:xfrm>
            <a:off x="233363" y="1639338"/>
            <a:ext cx="6516687" cy="139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1950" indent="-361950" eaLnBrk="0" hangingPunct="0">
              <a:lnSpc>
                <a:spcPct val="110000"/>
              </a:lnSpc>
              <a:spcAft>
                <a:spcPct val="30000"/>
              </a:spcAft>
              <a:buFont typeface="Calibri" pitchFamily="34" charset="0"/>
              <a:buChar char="→"/>
            </a:pPr>
            <a:r>
              <a:rPr lang="de-DE" sz="1800" smtClean="0">
                <a:solidFill>
                  <a:srgbClr val="000000"/>
                </a:solidFill>
              </a:rPr>
              <a:t>Climate change</a:t>
            </a:r>
            <a:r>
              <a:rPr lang="de-DE" sz="1800" b="1" smtClean="0">
                <a:solidFill>
                  <a:srgbClr val="000000"/>
                </a:solidFill>
              </a:rPr>
              <a:t> is one among many factors </a:t>
            </a:r>
            <a:r>
              <a:rPr lang="de-DE" sz="1800" smtClean="0">
                <a:solidFill>
                  <a:srgbClr val="000000"/>
                </a:solidFill>
              </a:rPr>
              <a:t>for many observed changes (eutrophication, land use, pollution, overfishing)</a:t>
            </a:r>
          </a:p>
          <a:p>
            <a:pPr marL="361950" indent="-361950" eaLnBrk="0" hangingPunct="0">
              <a:lnSpc>
                <a:spcPct val="110000"/>
              </a:lnSpc>
              <a:spcAft>
                <a:spcPct val="30000"/>
              </a:spcAft>
              <a:buFont typeface="Calibri" pitchFamily="34" charset="0"/>
              <a:buChar char="→"/>
            </a:pPr>
            <a:r>
              <a:rPr lang="de-DE" sz="1800" smtClean="0">
                <a:solidFill>
                  <a:srgbClr val="000000"/>
                </a:solidFill>
              </a:rPr>
              <a:t>Complex interactions between climate change and other anthropogenic factors</a:t>
            </a:r>
            <a:endParaRPr lang="de-DE" sz="1800">
              <a:solidFill>
                <a:srgbClr val="000000"/>
              </a:solidFill>
            </a:endParaRPr>
          </a:p>
        </p:txBody>
      </p:sp>
      <p:sp>
        <p:nvSpPr>
          <p:cNvPr id="32774" name="Rechteck 18"/>
          <p:cNvSpPr>
            <a:spLocks noChangeArrowheads="1"/>
          </p:cNvSpPr>
          <p:nvPr/>
        </p:nvSpPr>
        <p:spPr bwMode="auto">
          <a:xfrm>
            <a:off x="233363" y="3391044"/>
            <a:ext cx="6697514" cy="34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55600" indent="-355600" eaLnBrk="0" hangingPunct="0">
              <a:spcAft>
                <a:spcPct val="30000"/>
              </a:spcAft>
            </a:pPr>
            <a:r>
              <a:rPr lang="en-US" sz="1800" b="1" smtClean="0">
                <a:solidFill>
                  <a:srgbClr val="000000"/>
                </a:solidFill>
              </a:rPr>
              <a:t>Possible socio-economic consequences</a:t>
            </a:r>
          </a:p>
          <a:p>
            <a:pPr marL="355600" indent="-355600" eaLnBrk="0" hangingPunct="0">
              <a:spcAft>
                <a:spcPct val="30000"/>
              </a:spcAft>
            </a:pPr>
            <a:endParaRPr lang="en-US" sz="800" b="1" smtClean="0">
              <a:solidFill>
                <a:srgbClr val="000000"/>
              </a:solidFill>
            </a:endParaRPr>
          </a:p>
          <a:p>
            <a:pPr marL="355600" indent="-355600" eaLnBrk="0" hangingPunct="0">
              <a:lnSpc>
                <a:spcPct val="100000"/>
              </a:lnSpc>
              <a:spcAft>
                <a:spcPct val="30000"/>
              </a:spcAft>
              <a:buFont typeface="Calibri" pitchFamily="34" charset="0"/>
              <a:buChar char="→"/>
            </a:pPr>
            <a:r>
              <a:rPr lang="en-US" sz="1800" smtClean="0">
                <a:solidFill>
                  <a:srgbClr val="000000"/>
                </a:solidFill>
              </a:rPr>
              <a:t>Tourism</a:t>
            </a:r>
          </a:p>
          <a:p>
            <a:pPr marL="355600" indent="-355600" eaLnBrk="0" hangingPunct="0">
              <a:lnSpc>
                <a:spcPct val="100000"/>
              </a:lnSpc>
              <a:spcAft>
                <a:spcPct val="30000"/>
              </a:spcAft>
              <a:buFont typeface="Calibri" pitchFamily="34" charset="0"/>
              <a:buChar char="→"/>
            </a:pPr>
            <a:r>
              <a:rPr lang="en-US" sz="1800" smtClean="0">
                <a:solidFill>
                  <a:srgbClr val="000000"/>
                </a:solidFill>
              </a:rPr>
              <a:t>Health and well-being, less cold stress in the North </a:t>
            </a:r>
          </a:p>
          <a:p>
            <a:pPr marL="355600" indent="-355600" eaLnBrk="0" hangingPunct="0">
              <a:lnSpc>
                <a:spcPct val="100000"/>
              </a:lnSpc>
              <a:spcAft>
                <a:spcPct val="30000"/>
              </a:spcAft>
              <a:buFont typeface="Calibri" pitchFamily="34" charset="0"/>
              <a:buChar char="→"/>
            </a:pPr>
            <a:r>
              <a:rPr lang="en-US" sz="1800" smtClean="0">
                <a:solidFill>
                  <a:srgbClr val="000000"/>
                </a:solidFill>
              </a:rPr>
              <a:t>Less heating in buildings </a:t>
            </a:r>
          </a:p>
          <a:p>
            <a:pPr marL="355600" indent="-355600" eaLnBrk="0" hangingPunct="0">
              <a:lnSpc>
                <a:spcPct val="100000"/>
              </a:lnSpc>
              <a:spcAft>
                <a:spcPct val="30000"/>
              </a:spcAft>
              <a:buFont typeface="Calibri" pitchFamily="34" charset="0"/>
              <a:buChar char="→"/>
            </a:pPr>
            <a:r>
              <a:rPr lang="en-US" sz="1800">
                <a:solidFill>
                  <a:srgbClr val="000000"/>
                </a:solidFill>
              </a:rPr>
              <a:t>I</a:t>
            </a:r>
            <a:r>
              <a:rPr lang="en-US" sz="1800" smtClean="0">
                <a:solidFill>
                  <a:srgbClr val="000000"/>
                </a:solidFill>
              </a:rPr>
              <a:t>ncreased growth conditions for plants where water is not limiting</a:t>
            </a:r>
            <a:endParaRPr lang="en-US" sz="1800">
              <a:solidFill>
                <a:srgbClr val="000000"/>
              </a:solidFill>
            </a:endParaRPr>
          </a:p>
          <a:p>
            <a:pPr marL="355600" indent="-355600" eaLnBrk="0" hangingPunct="0">
              <a:lnSpc>
                <a:spcPct val="100000"/>
              </a:lnSpc>
              <a:spcAft>
                <a:spcPct val="30000"/>
              </a:spcAft>
              <a:buFont typeface="Calibri" pitchFamily="34" charset="0"/>
              <a:buChar char="→"/>
            </a:pPr>
            <a:r>
              <a:rPr lang="en-US" sz="1800" smtClean="0">
                <a:solidFill>
                  <a:srgbClr val="000000"/>
                </a:solidFill>
              </a:rPr>
              <a:t>Loss of valuable goods at the coast and in coastal cities</a:t>
            </a:r>
          </a:p>
          <a:p>
            <a:pPr marL="355600" indent="-355600" eaLnBrk="0" hangingPunct="0">
              <a:lnSpc>
                <a:spcPct val="100000"/>
              </a:lnSpc>
              <a:spcAft>
                <a:spcPct val="30000"/>
              </a:spcAft>
              <a:buFont typeface="Calibri" pitchFamily="34" charset="0"/>
              <a:buChar char="→"/>
            </a:pPr>
            <a:r>
              <a:rPr lang="en-US" sz="1800" smtClean="0">
                <a:solidFill>
                  <a:srgbClr val="000000"/>
                </a:solidFill>
              </a:rPr>
              <a:t>Increasing costs for coastal protection (south) and adaptation</a:t>
            </a:r>
            <a:endParaRPr lang="en-US" sz="1800">
              <a:solidFill>
                <a:srgbClr val="000000"/>
              </a:solidFill>
            </a:endParaRPr>
          </a:p>
          <a:p>
            <a:pPr marL="355600" indent="-355600" eaLnBrk="0" hangingPunct="0">
              <a:lnSpc>
                <a:spcPct val="100000"/>
              </a:lnSpc>
              <a:spcAft>
                <a:spcPct val="30000"/>
              </a:spcAft>
              <a:buFont typeface="Calibri" pitchFamily="34" charset="0"/>
              <a:buChar char="→"/>
            </a:pPr>
            <a:r>
              <a:rPr lang="en-US" sz="1800" smtClean="0">
                <a:solidFill>
                  <a:srgbClr val="000000"/>
                </a:solidFill>
              </a:rPr>
              <a:t>Detoriorationg conditions for agriculture and forestry (in the south; adaptation necessary)</a:t>
            </a:r>
            <a:endParaRPr lang="en-US" sz="1800" b="1">
              <a:solidFill>
                <a:srgbClr val="000000"/>
              </a:solidFill>
            </a:endParaRPr>
          </a:p>
        </p:txBody>
      </p:sp>
      <p:pic>
        <p:nvPicPr>
          <p:cNvPr id="32775" name="Picture 6" descr="C:\Dokumente und Einstellungen\htb909\Lokale Einstellungen\Temporary Internet Files\Content.IE5\0TI7KD63\MP900448409[1].jpg"/>
          <p:cNvPicPr>
            <a:picLocks noChangeAspect="1" noChangeArrowheads="1"/>
          </p:cNvPicPr>
          <p:nvPr/>
        </p:nvPicPr>
        <p:blipFill>
          <a:blip r:embed="rId2">
            <a:lum bright="8000" contrast="2000"/>
            <a:extLst>
              <a:ext uri="{28A0092B-C50C-407E-A947-70E740481C1C}">
                <a14:useLocalDpi xmlns:a14="http://schemas.microsoft.com/office/drawing/2010/main" val="0"/>
              </a:ext>
            </a:extLst>
          </a:blip>
          <a:srcRect/>
          <a:stretch>
            <a:fillRect/>
          </a:stretch>
        </p:blipFill>
        <p:spPr bwMode="auto">
          <a:xfrm>
            <a:off x="7218363" y="1601788"/>
            <a:ext cx="24114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Grafik 17" descr="CIMG00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8363" y="3573463"/>
            <a:ext cx="2411412"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Grafik 18" descr="Cliff Flickr.jpg"/>
          <p:cNvPicPr>
            <a:picLocks noChangeAspect="1"/>
          </p:cNvPicPr>
          <p:nvPr/>
        </p:nvPicPr>
        <p:blipFill>
          <a:blip r:embed="rId4">
            <a:lum bright="10000" contrast="8000"/>
            <a:extLst>
              <a:ext uri="{28A0092B-C50C-407E-A947-70E740481C1C}">
                <a14:useLocalDpi xmlns:a14="http://schemas.microsoft.com/office/drawing/2010/main" val="0"/>
              </a:ext>
            </a:extLst>
          </a:blip>
          <a:srcRect b="3677"/>
          <a:stretch>
            <a:fillRect/>
          </a:stretch>
        </p:blipFill>
        <p:spPr bwMode="auto">
          <a:xfrm>
            <a:off x="7218363" y="5580063"/>
            <a:ext cx="241141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Rechteck 1"/>
          <p:cNvSpPr>
            <a:spLocks noChangeArrowheads="1"/>
          </p:cNvSpPr>
          <p:nvPr/>
        </p:nvSpPr>
        <p:spPr bwMode="auto">
          <a:xfrm>
            <a:off x="7364413" y="1257300"/>
            <a:ext cx="198596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b="1">
                <a:solidFill>
                  <a:srgbClr val="000000"/>
                </a:solidFill>
              </a:rPr>
              <a:t>Agriculture and Forestry</a:t>
            </a:r>
            <a:endParaRPr lang="de-DE" sz="1400">
              <a:solidFill>
                <a:srgbClr val="000000"/>
              </a:solidFill>
            </a:endParaRPr>
          </a:p>
        </p:txBody>
      </p:sp>
      <p:sp>
        <p:nvSpPr>
          <p:cNvPr id="32779" name="Rechteck 15"/>
          <p:cNvSpPr>
            <a:spLocks noChangeArrowheads="1"/>
          </p:cNvSpPr>
          <p:nvPr/>
        </p:nvSpPr>
        <p:spPr bwMode="auto">
          <a:xfrm>
            <a:off x="7599363" y="3221038"/>
            <a:ext cx="14700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b="1">
                <a:solidFill>
                  <a:srgbClr val="000000"/>
                </a:solidFill>
              </a:rPr>
              <a:t>Urban complexes</a:t>
            </a:r>
            <a:endParaRPr lang="de-DE" sz="1400">
              <a:solidFill>
                <a:srgbClr val="000000"/>
              </a:solidFill>
            </a:endParaRPr>
          </a:p>
        </p:txBody>
      </p:sp>
      <p:sp>
        <p:nvSpPr>
          <p:cNvPr id="32780" name="Rechteck 16"/>
          <p:cNvSpPr>
            <a:spLocks noChangeArrowheads="1"/>
          </p:cNvSpPr>
          <p:nvPr/>
        </p:nvSpPr>
        <p:spPr bwMode="auto">
          <a:xfrm>
            <a:off x="7670800" y="5229225"/>
            <a:ext cx="13255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b="1">
                <a:solidFill>
                  <a:srgbClr val="000000"/>
                </a:solidFill>
              </a:rPr>
              <a:t>Coastal erosion</a:t>
            </a:r>
            <a:endParaRPr lang="de-DE" sz="1400">
              <a:solidFill>
                <a:srgbClr val="000000"/>
              </a:solidFill>
            </a:endParaRPr>
          </a:p>
        </p:txBody>
      </p:sp>
      <p:sp>
        <p:nvSpPr>
          <p:cNvPr id="13" name="Text Box 2"/>
          <p:cNvSpPr txBox="1">
            <a:spLocks noChangeArrowheads="1"/>
          </p:cNvSpPr>
          <p:nvPr/>
        </p:nvSpPr>
        <p:spPr bwMode="auto">
          <a:xfrm>
            <a:off x="666180" y="346015"/>
            <a:ext cx="1021731"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solidFill>
                  <a:srgbClr val="000000"/>
                </a:solidFill>
                <a:latin typeface="Calibri" pitchFamily="34" charset="0"/>
              </a:rPr>
              <a:t>Impacts</a:t>
            </a:r>
            <a:endParaRPr lang="de-DE" sz="2000" b="1">
              <a:solidFill>
                <a:srgbClr val="00A2E0"/>
              </a:solidFill>
              <a:latin typeface="Calibri" pitchFamily="34" charset="0"/>
            </a:endParaRPr>
          </a:p>
        </p:txBody>
      </p:sp>
      <p:sp>
        <p:nvSpPr>
          <p:cNvPr id="12" name="Rectangle 5"/>
          <p:cNvSpPr>
            <a:spLocks noChangeArrowheads="1"/>
          </p:cNvSpPr>
          <p:nvPr/>
        </p:nvSpPr>
        <p:spPr bwMode="gray">
          <a:xfrm>
            <a:off x="9811196" y="6228903"/>
            <a:ext cx="757485"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20-22</a:t>
            </a:r>
            <a:endParaRPr lang="en-US" sz="1800" b="1">
              <a:solidFill>
                <a:srgbClr val="0098D4"/>
              </a:solidFill>
            </a:endParaRPr>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16" name="Grafi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Tree>
    <p:extLst>
      <p:ext uri="{BB962C8B-B14F-4D97-AF65-F5344CB8AC3E}">
        <p14:creationId xmlns:p14="http://schemas.microsoft.com/office/powerpoint/2010/main" val="1166548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fade">
                                      <p:cBhvr>
                                        <p:cTn id="7" dur="5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nummernplatzhalter 4"/>
          <p:cNvSpPr>
            <a:spLocks noGrp="1"/>
          </p:cNvSpPr>
          <p:nvPr>
            <p:ph type="sldNum" sz="quarter" idx="4294967295"/>
          </p:nvPr>
        </p:nvSpPr>
        <p:spPr>
          <a:xfrm>
            <a:off x="9523413" y="6769100"/>
            <a:ext cx="755650" cy="390525"/>
          </a:xfrm>
          <a:prstGeom prst="rect">
            <a:avLst/>
          </a:prstGeom>
          <a:noFill/>
        </p:spPr>
        <p:txBody>
          <a:bodyPr/>
          <a:lstStyle>
            <a:lvl1pPr defTabSz="1042988" eaLnBrk="0" hangingPunct="0">
              <a:defRPr sz="1600">
                <a:solidFill>
                  <a:schemeClr val="tx1"/>
                </a:solidFill>
                <a:latin typeface="Arial" pitchFamily="34" charset="0"/>
                <a:cs typeface="Arial" pitchFamily="34" charset="0"/>
              </a:defRPr>
            </a:lvl1pPr>
            <a:lvl2pPr marL="742950" indent="-285750" defTabSz="1042988" eaLnBrk="0" hangingPunct="0">
              <a:defRPr sz="1600">
                <a:solidFill>
                  <a:schemeClr val="tx1"/>
                </a:solidFill>
                <a:latin typeface="Arial" pitchFamily="34" charset="0"/>
                <a:cs typeface="Arial" pitchFamily="34" charset="0"/>
              </a:defRPr>
            </a:lvl2pPr>
            <a:lvl3pPr marL="1143000" indent="-228600" defTabSz="1042988" eaLnBrk="0" hangingPunct="0">
              <a:defRPr sz="1600">
                <a:solidFill>
                  <a:schemeClr val="tx1"/>
                </a:solidFill>
                <a:latin typeface="Arial" pitchFamily="34" charset="0"/>
                <a:cs typeface="Arial" pitchFamily="34" charset="0"/>
              </a:defRPr>
            </a:lvl3pPr>
            <a:lvl4pPr marL="1600200" indent="-228600" defTabSz="1042988" eaLnBrk="0" hangingPunct="0">
              <a:defRPr sz="1600">
                <a:solidFill>
                  <a:schemeClr val="tx1"/>
                </a:solidFill>
                <a:latin typeface="Arial" pitchFamily="34" charset="0"/>
                <a:cs typeface="Arial" pitchFamily="34" charset="0"/>
              </a:defRPr>
            </a:lvl4pPr>
            <a:lvl5pPr marL="2057400" indent="-228600" defTabSz="1042988" eaLnBrk="0" hangingPunct="0">
              <a:defRPr sz="1600">
                <a:solidFill>
                  <a:schemeClr val="tx1"/>
                </a:solidFill>
                <a:latin typeface="Arial" pitchFamily="34" charset="0"/>
                <a:cs typeface="Arial" pitchFamily="34"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pitchFamily="34" charset="0"/>
                <a:cs typeface="Arial" pitchFamily="34" charset="0"/>
              </a:defRPr>
            </a:lvl9pPr>
          </a:lstStyle>
          <a:p>
            <a:pPr algn="ctr" eaLnBrk="1" hangingPunct="1"/>
            <a:fld id="{6B37ED11-DCF0-4C70-B575-3590803B9243}" type="slidenum">
              <a:rPr lang="de-DE" sz="1000" smtClean="0">
                <a:solidFill>
                  <a:srgbClr val="000000"/>
                </a:solidFill>
              </a:rPr>
              <a:pPr algn="ctr" eaLnBrk="1" hangingPunct="1"/>
              <a:t>56</a:t>
            </a:fld>
            <a:endParaRPr lang="de-DE" sz="1000" smtClean="0">
              <a:solidFill>
                <a:srgbClr val="000000"/>
              </a:solidFill>
            </a:endParaRPr>
          </a:p>
        </p:txBody>
      </p:sp>
      <p:sp>
        <p:nvSpPr>
          <p:cNvPr id="32773" name="Rechteck 18"/>
          <p:cNvSpPr>
            <a:spLocks noChangeArrowheads="1"/>
          </p:cNvSpPr>
          <p:nvPr/>
        </p:nvSpPr>
        <p:spPr bwMode="auto">
          <a:xfrm>
            <a:off x="233363" y="1476375"/>
            <a:ext cx="9577833" cy="139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1950" indent="-361950" eaLnBrk="0" hangingPunct="0">
              <a:lnSpc>
                <a:spcPct val="110000"/>
              </a:lnSpc>
              <a:spcAft>
                <a:spcPct val="30000"/>
              </a:spcAft>
              <a:buFont typeface="Calibri" pitchFamily="34" charset="0"/>
              <a:buChar char="→"/>
            </a:pPr>
            <a:r>
              <a:rPr lang="de-DE" sz="1800" smtClean="0">
                <a:solidFill>
                  <a:srgbClr val="000000"/>
                </a:solidFill>
              </a:rPr>
              <a:t>Question:</a:t>
            </a:r>
            <a:r>
              <a:rPr lang="de-DE" sz="1800">
                <a:solidFill>
                  <a:srgbClr val="000000"/>
                </a:solidFill>
              </a:rPr>
              <a:t/>
            </a:r>
            <a:br>
              <a:rPr lang="de-DE" sz="1800">
                <a:solidFill>
                  <a:srgbClr val="000000"/>
                </a:solidFill>
              </a:rPr>
            </a:br>
            <a:r>
              <a:rPr lang="en-US" sz="1800" b="1">
                <a:solidFill>
                  <a:srgbClr val="000000"/>
                </a:solidFill>
              </a:rPr>
              <a:t>I</a:t>
            </a:r>
            <a:r>
              <a:rPr lang="en-US" sz="1800" b="1" smtClean="0">
                <a:solidFill>
                  <a:srgbClr val="000000"/>
                </a:solidFill>
              </a:rPr>
              <a:t>s it possible </a:t>
            </a:r>
            <a:r>
              <a:rPr lang="en-US" sz="1800" b="1">
                <a:solidFill>
                  <a:srgbClr val="000000"/>
                </a:solidFill>
              </a:rPr>
              <a:t>to </a:t>
            </a:r>
            <a:r>
              <a:rPr lang="en-US" sz="1800" b="1" smtClean="0">
                <a:solidFill>
                  <a:srgbClr val="000000"/>
                </a:solidFill>
              </a:rPr>
              <a:t>attribute recent </a:t>
            </a:r>
            <a:r>
              <a:rPr lang="en-US" sz="1800" b="1">
                <a:solidFill>
                  <a:srgbClr val="000000"/>
                </a:solidFill>
              </a:rPr>
              <a:t>regional climate change to human influence </a:t>
            </a:r>
            <a:r>
              <a:rPr lang="en-US" sz="1800" b="1" smtClean="0">
                <a:solidFill>
                  <a:srgbClr val="000000"/>
                </a:solidFill>
              </a:rPr>
              <a:t>and other causes?</a:t>
            </a:r>
          </a:p>
          <a:p>
            <a:pPr marL="355600" eaLnBrk="0" hangingPunct="0">
              <a:lnSpc>
                <a:spcPct val="110000"/>
              </a:lnSpc>
              <a:spcAft>
                <a:spcPct val="30000"/>
              </a:spcAft>
            </a:pPr>
            <a:r>
              <a:rPr lang="en-US" sz="1800" smtClean="0">
                <a:solidFill>
                  <a:srgbClr val="000000"/>
                </a:solidFill>
              </a:rPr>
              <a:t>Particular </a:t>
            </a:r>
            <a:r>
              <a:rPr lang="en-US" sz="1800">
                <a:solidFill>
                  <a:srgbClr val="000000"/>
                </a:solidFill>
              </a:rPr>
              <a:t>focus </a:t>
            </a:r>
            <a:r>
              <a:rPr lang="en-US" sz="1800" smtClean="0">
                <a:solidFill>
                  <a:srgbClr val="000000"/>
                </a:solidFill>
              </a:rPr>
              <a:t>on </a:t>
            </a:r>
            <a:r>
              <a:rPr lang="en-US" sz="1800">
                <a:solidFill>
                  <a:srgbClr val="000000"/>
                </a:solidFill>
              </a:rPr>
              <a:t>the external </a:t>
            </a:r>
            <a:r>
              <a:rPr lang="en-US" sz="1800" smtClean="0">
                <a:solidFill>
                  <a:srgbClr val="000000"/>
                </a:solidFill>
              </a:rPr>
              <a:t>forcing mechanisms </a:t>
            </a:r>
            <a:r>
              <a:rPr lang="en-US" sz="1800">
                <a:solidFill>
                  <a:srgbClr val="000000"/>
                </a:solidFill>
              </a:rPr>
              <a:t>that have been identified to cause recent </a:t>
            </a:r>
            <a:r>
              <a:rPr lang="en-US" sz="1800" smtClean="0">
                <a:solidFill>
                  <a:srgbClr val="000000"/>
                </a:solidFill>
              </a:rPr>
              <a:t>global warming</a:t>
            </a:r>
            <a:endParaRPr lang="en-US" sz="1800">
              <a:solidFill>
                <a:srgbClr val="000000"/>
              </a:solidFill>
            </a:endParaRPr>
          </a:p>
        </p:txBody>
      </p:sp>
      <p:sp>
        <p:nvSpPr>
          <p:cNvPr id="13" name="Text Box 2"/>
          <p:cNvSpPr txBox="1">
            <a:spLocks noChangeArrowheads="1"/>
          </p:cNvSpPr>
          <p:nvPr/>
        </p:nvSpPr>
        <p:spPr bwMode="auto">
          <a:xfrm>
            <a:off x="522164" y="354405"/>
            <a:ext cx="2335938"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solidFill>
                  <a:srgbClr val="000000"/>
                </a:solidFill>
                <a:latin typeface="Calibri" pitchFamily="34" charset="0"/>
              </a:rPr>
              <a:t>Regional Attribution</a:t>
            </a:r>
            <a:endParaRPr lang="de-DE" sz="2000" b="1">
              <a:solidFill>
                <a:srgbClr val="00A2E0"/>
              </a:solidFill>
              <a:latin typeface="Calibri" pitchFamily="34" charset="0"/>
            </a:endParaRPr>
          </a:p>
        </p:txBody>
      </p:sp>
      <p:sp>
        <p:nvSpPr>
          <p:cNvPr id="12" name="Rectangle 5"/>
          <p:cNvSpPr>
            <a:spLocks noChangeArrowheads="1"/>
          </p:cNvSpPr>
          <p:nvPr/>
        </p:nvSpPr>
        <p:spPr bwMode="gray">
          <a:xfrm>
            <a:off x="9811196" y="6228903"/>
            <a:ext cx="757485" cy="733722"/>
          </a:xfrm>
          <a:prstGeom prst="rect">
            <a:avLst/>
          </a:prstGeom>
          <a:solidFill>
            <a:schemeClr val="bg1"/>
          </a:solidFill>
          <a:ln>
            <a:noFill/>
          </a:ln>
          <a:effectLst/>
          <a:extLst/>
        </p:spPr>
        <p:txBody>
          <a:bodyPr lIns="0" tIns="0" rIns="0" bIns="0"/>
          <a:lstStyle/>
          <a:p>
            <a:pPr marL="1588" lvl="1" defTabSz="1042988">
              <a:tabLst>
                <a:tab pos="449263" algn="l"/>
                <a:tab pos="898525" algn="l"/>
                <a:tab pos="1347788" algn="l"/>
                <a:tab pos="1797050" algn="l"/>
              </a:tabLst>
            </a:pPr>
            <a:r>
              <a:rPr lang="de-DE" sz="1800" b="1" smtClean="0">
                <a:solidFill>
                  <a:srgbClr val="0098D4"/>
                </a:solidFill>
              </a:rPr>
              <a:t>BACC 2</a:t>
            </a:r>
            <a:br>
              <a:rPr lang="de-DE" sz="1800" b="1" smtClean="0">
                <a:solidFill>
                  <a:srgbClr val="0098D4"/>
                </a:solidFill>
              </a:rPr>
            </a:br>
            <a:r>
              <a:rPr lang="de-DE" sz="1800" b="1" smtClean="0">
                <a:solidFill>
                  <a:srgbClr val="0098D4"/>
                </a:solidFill>
              </a:rPr>
              <a:t>Chapter 23-25</a:t>
            </a:r>
            <a:endParaRPr lang="en-US" sz="1800" b="1">
              <a:solidFill>
                <a:srgbClr val="0098D4"/>
              </a:solidFill>
            </a:endParaRPr>
          </a:p>
        </p:txBody>
      </p:sp>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sp>
        <p:nvSpPr>
          <p:cNvPr id="8" name="Rechteck 18"/>
          <p:cNvSpPr>
            <a:spLocks noChangeArrowheads="1"/>
          </p:cNvSpPr>
          <p:nvPr/>
        </p:nvSpPr>
        <p:spPr bwMode="auto">
          <a:xfrm>
            <a:off x="522164" y="3072064"/>
            <a:ext cx="9577833" cy="389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819070" lvl="1" indent="-361950" eaLnBrk="0" hangingPunct="0">
              <a:lnSpc>
                <a:spcPct val="110000"/>
              </a:lnSpc>
              <a:spcAft>
                <a:spcPct val="30000"/>
              </a:spcAft>
              <a:buFont typeface="Calibri" pitchFamily="34" charset="0"/>
              <a:buChar char="→"/>
            </a:pPr>
            <a:r>
              <a:rPr lang="en-US" sz="1800" b="1" smtClean="0">
                <a:solidFill>
                  <a:srgbClr val="000000"/>
                </a:solidFill>
              </a:rPr>
              <a:t>Anthropogenic </a:t>
            </a:r>
            <a:r>
              <a:rPr lang="en-US" sz="1800" b="1">
                <a:solidFill>
                  <a:srgbClr val="000000"/>
                </a:solidFill>
              </a:rPr>
              <a:t>greenhouse gas emissions</a:t>
            </a:r>
            <a:br>
              <a:rPr lang="en-US" sz="1800" b="1">
                <a:solidFill>
                  <a:srgbClr val="000000"/>
                </a:solidFill>
              </a:rPr>
            </a:br>
            <a:r>
              <a:rPr lang="en-US" sz="1800">
                <a:solidFill>
                  <a:srgbClr val="000000"/>
                </a:solidFill>
              </a:rPr>
              <a:t>Emerging anthropogenic signal in seasonal </a:t>
            </a:r>
            <a:r>
              <a:rPr lang="en-US" sz="1800" smtClean="0">
                <a:solidFill>
                  <a:srgbClr val="000000"/>
                </a:solidFill>
              </a:rPr>
              <a:t>temperature, but evidence too weak for precipitation, wind, etc.</a:t>
            </a:r>
            <a:endParaRPr lang="en-US" sz="1800" b="1" smtClean="0">
              <a:solidFill>
                <a:srgbClr val="000000"/>
              </a:solidFill>
            </a:endParaRPr>
          </a:p>
          <a:p>
            <a:pPr marL="819070" lvl="1" indent="-361950" eaLnBrk="0" hangingPunct="0">
              <a:lnSpc>
                <a:spcPct val="110000"/>
              </a:lnSpc>
              <a:spcAft>
                <a:spcPct val="30000"/>
              </a:spcAft>
              <a:buFont typeface="Calibri" pitchFamily="34" charset="0"/>
              <a:buChar char="→"/>
            </a:pPr>
            <a:r>
              <a:rPr lang="en-US" sz="1800" b="1" smtClean="0">
                <a:solidFill>
                  <a:srgbClr val="000000"/>
                </a:solidFill>
              </a:rPr>
              <a:t>Natural </a:t>
            </a:r>
            <a:r>
              <a:rPr lang="en-US" sz="1800" b="1">
                <a:solidFill>
                  <a:srgbClr val="000000"/>
                </a:solidFill>
              </a:rPr>
              <a:t>and anthropogenic emissions of </a:t>
            </a:r>
            <a:r>
              <a:rPr lang="en-US" sz="1800" b="1" smtClean="0">
                <a:solidFill>
                  <a:srgbClr val="000000"/>
                </a:solidFill>
              </a:rPr>
              <a:t>aerosols</a:t>
            </a:r>
            <a:r>
              <a:rPr lang="en-US" sz="1800" smtClean="0">
                <a:solidFill>
                  <a:srgbClr val="000000"/>
                </a:solidFill>
              </a:rPr>
              <a:t/>
            </a:r>
            <a:br>
              <a:rPr lang="en-US" sz="1800" smtClean="0">
                <a:solidFill>
                  <a:srgbClr val="000000"/>
                </a:solidFill>
              </a:rPr>
            </a:br>
            <a:r>
              <a:rPr lang="en-US" sz="1800" smtClean="0">
                <a:solidFill>
                  <a:srgbClr val="000000"/>
                </a:solidFill>
              </a:rPr>
              <a:t>Aerosol </a:t>
            </a:r>
            <a:r>
              <a:rPr lang="en-US" sz="1800">
                <a:solidFill>
                  <a:srgbClr val="000000"/>
                </a:solidFill>
              </a:rPr>
              <a:t>emissions </a:t>
            </a:r>
            <a:r>
              <a:rPr lang="en-US" sz="1800" smtClean="0">
                <a:solidFill>
                  <a:srgbClr val="000000"/>
                </a:solidFill>
              </a:rPr>
              <a:t>over Europe may have </a:t>
            </a:r>
            <a:r>
              <a:rPr lang="en-US" sz="1800">
                <a:solidFill>
                  <a:srgbClr val="000000"/>
                </a:solidFill>
              </a:rPr>
              <a:t>an effect on large-scale circulation over Europe </a:t>
            </a:r>
            <a:r>
              <a:rPr lang="en-US" sz="1800" smtClean="0">
                <a:solidFill>
                  <a:srgbClr val="000000"/>
                </a:solidFill>
              </a:rPr>
              <a:t>and </a:t>
            </a:r>
            <a:r>
              <a:rPr lang="en-US" sz="1800">
                <a:solidFill>
                  <a:srgbClr val="000000"/>
                </a:solidFill>
              </a:rPr>
              <a:t>effect on the climate in the Baltic Sea </a:t>
            </a:r>
            <a:r>
              <a:rPr lang="en-US" sz="1800" smtClean="0">
                <a:solidFill>
                  <a:srgbClr val="000000"/>
                </a:solidFill>
              </a:rPr>
              <a:t>region, but evidence is vague </a:t>
            </a:r>
            <a:br>
              <a:rPr lang="en-US" sz="1800" smtClean="0">
                <a:solidFill>
                  <a:srgbClr val="000000"/>
                </a:solidFill>
              </a:rPr>
            </a:br>
            <a:r>
              <a:rPr lang="en-US" sz="1800" smtClean="0">
                <a:solidFill>
                  <a:srgbClr val="000000"/>
                </a:solidFill>
              </a:rPr>
              <a:t>Analyses </a:t>
            </a:r>
            <a:r>
              <a:rPr lang="en-US" sz="1800">
                <a:solidFill>
                  <a:srgbClr val="000000"/>
                </a:solidFill>
              </a:rPr>
              <a:t>on regional aerosol effects rare and </a:t>
            </a:r>
            <a:r>
              <a:rPr lang="en-US" sz="1800" smtClean="0">
                <a:solidFill>
                  <a:srgbClr val="000000"/>
                </a:solidFill>
              </a:rPr>
              <a:t>models </a:t>
            </a:r>
            <a:r>
              <a:rPr lang="en-US" sz="1800">
                <a:solidFill>
                  <a:srgbClr val="000000"/>
                </a:solidFill>
              </a:rPr>
              <a:t>unable to simulate aerosol–climate </a:t>
            </a:r>
            <a:r>
              <a:rPr lang="en-US" sz="1800" smtClean="0">
                <a:solidFill>
                  <a:srgbClr val="000000"/>
                </a:solidFill>
              </a:rPr>
              <a:t>interactions</a:t>
            </a:r>
            <a:endParaRPr lang="en-US" sz="1800" b="1">
              <a:solidFill>
                <a:srgbClr val="000000"/>
              </a:solidFill>
            </a:endParaRPr>
          </a:p>
          <a:p>
            <a:pPr marL="819070" lvl="1" indent="-361950" eaLnBrk="0" hangingPunct="0">
              <a:lnSpc>
                <a:spcPct val="110000"/>
              </a:lnSpc>
              <a:spcAft>
                <a:spcPct val="30000"/>
              </a:spcAft>
              <a:buFont typeface="Calibri" pitchFamily="34" charset="0"/>
              <a:buChar char="→"/>
            </a:pPr>
            <a:r>
              <a:rPr lang="en-US" sz="1800" b="1" smtClean="0">
                <a:solidFill>
                  <a:srgbClr val="000000"/>
                </a:solidFill>
              </a:rPr>
              <a:t>Changes </a:t>
            </a:r>
            <a:r>
              <a:rPr lang="en-US" sz="1800" b="1">
                <a:solidFill>
                  <a:srgbClr val="000000"/>
                </a:solidFill>
              </a:rPr>
              <a:t>in land use and land cover</a:t>
            </a:r>
            <a:br>
              <a:rPr lang="en-US" sz="1800" b="1">
                <a:solidFill>
                  <a:srgbClr val="000000"/>
                </a:solidFill>
              </a:rPr>
            </a:br>
            <a:r>
              <a:rPr lang="en-US" sz="1800">
                <a:solidFill>
                  <a:srgbClr val="000000"/>
                </a:solidFill>
              </a:rPr>
              <a:t>Can have counteracting effects on climate (biogeochemical vs. biogeophysical </a:t>
            </a:r>
            <a:r>
              <a:rPr lang="en-US" sz="1800" smtClean="0">
                <a:solidFill>
                  <a:srgbClr val="000000"/>
                </a:solidFill>
              </a:rPr>
              <a:t>effects)</a:t>
            </a:r>
            <a:br>
              <a:rPr lang="en-US" sz="1800" smtClean="0">
                <a:solidFill>
                  <a:srgbClr val="000000"/>
                </a:solidFill>
              </a:rPr>
            </a:br>
            <a:r>
              <a:rPr lang="en-US" sz="1800" smtClean="0">
                <a:solidFill>
                  <a:srgbClr val="000000"/>
                </a:solidFill>
              </a:rPr>
              <a:t>No </a:t>
            </a:r>
            <a:r>
              <a:rPr lang="en-US" sz="1800">
                <a:solidFill>
                  <a:srgbClr val="000000"/>
                </a:solidFill>
              </a:rPr>
              <a:t>indication of land use and land cover effects on recent climate </a:t>
            </a:r>
            <a:r>
              <a:rPr lang="en-US" sz="1800" smtClean="0">
                <a:solidFill>
                  <a:srgbClr val="000000"/>
                </a:solidFill>
              </a:rPr>
              <a:t>change</a:t>
            </a:r>
            <a:br>
              <a:rPr lang="en-US" sz="1800" smtClean="0">
                <a:solidFill>
                  <a:srgbClr val="000000"/>
                </a:solidFill>
              </a:rPr>
            </a:br>
            <a:r>
              <a:rPr lang="en-US" sz="1800" smtClean="0">
                <a:solidFill>
                  <a:srgbClr val="000000"/>
                </a:solidFill>
              </a:rPr>
              <a:t>Further </a:t>
            </a:r>
            <a:r>
              <a:rPr lang="en-US" sz="1800">
                <a:solidFill>
                  <a:srgbClr val="000000"/>
                </a:solidFill>
              </a:rPr>
              <a:t>understanding and modelling efforts urgently </a:t>
            </a:r>
            <a:r>
              <a:rPr lang="en-US" sz="1800" smtClean="0">
                <a:solidFill>
                  <a:srgbClr val="000000"/>
                </a:solidFill>
              </a:rPr>
              <a:t>necessary</a:t>
            </a:r>
            <a:endParaRPr lang="en-US" sz="1800">
              <a:solidFill>
                <a:srgbClr val="000000"/>
              </a:solidFill>
            </a:endParaRPr>
          </a:p>
        </p:txBody>
      </p:sp>
    </p:spTree>
    <p:extLst>
      <p:ext uri="{BB962C8B-B14F-4D97-AF65-F5344CB8AC3E}">
        <p14:creationId xmlns:p14="http://schemas.microsoft.com/office/powerpoint/2010/main" val="2009954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hteck 18"/>
          <p:cNvSpPr>
            <a:spLocks noChangeArrowheads="1"/>
          </p:cNvSpPr>
          <p:nvPr/>
        </p:nvSpPr>
        <p:spPr bwMode="auto">
          <a:xfrm>
            <a:off x="355690" y="1631566"/>
            <a:ext cx="9959562"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61950" indent="-361950" eaLnBrk="0" hangingPunct="0">
              <a:lnSpc>
                <a:spcPct val="110000"/>
              </a:lnSpc>
              <a:spcAft>
                <a:spcPct val="30000"/>
              </a:spcAft>
              <a:buFont typeface="Calibri" pitchFamily="34" charset="0"/>
              <a:buChar char="→"/>
            </a:pPr>
            <a:r>
              <a:rPr lang="de-DE" sz="2000">
                <a:solidFill>
                  <a:srgbClr val="000000"/>
                </a:solidFill>
              </a:rPr>
              <a:t>Clearly observed increases in temperature (air und water) as well as sea level ; </a:t>
            </a:r>
            <a:r>
              <a:rPr lang="de-DE" sz="2000" smtClean="0">
                <a:solidFill>
                  <a:srgbClr val="000000"/>
                </a:solidFill>
              </a:rPr>
              <a:t>connected </a:t>
            </a:r>
            <a:r>
              <a:rPr lang="de-DE" sz="2000">
                <a:solidFill>
                  <a:srgbClr val="000000"/>
                </a:solidFill>
              </a:rPr>
              <a:t>changes in </a:t>
            </a:r>
            <a:r>
              <a:rPr lang="de-DE" sz="2000" smtClean="0">
                <a:solidFill>
                  <a:srgbClr val="000000"/>
                </a:solidFill>
              </a:rPr>
              <a:t>freezing </a:t>
            </a:r>
            <a:r>
              <a:rPr lang="de-DE" sz="2000">
                <a:solidFill>
                  <a:srgbClr val="000000"/>
                </a:solidFill>
              </a:rPr>
              <a:t>and melting </a:t>
            </a:r>
            <a:r>
              <a:rPr lang="de-DE" sz="2000" smtClean="0">
                <a:solidFill>
                  <a:srgbClr val="000000"/>
                </a:solidFill>
              </a:rPr>
              <a:t>dates, ice </a:t>
            </a:r>
            <a:r>
              <a:rPr lang="de-DE" sz="2000">
                <a:solidFill>
                  <a:srgbClr val="000000"/>
                </a:solidFill>
              </a:rPr>
              <a:t>cover,  </a:t>
            </a:r>
            <a:r>
              <a:rPr lang="de-DE" sz="2000" smtClean="0">
                <a:solidFill>
                  <a:srgbClr val="000000"/>
                </a:solidFill>
              </a:rPr>
              <a:t>coastal erosion, vegetation periods, plant growth</a:t>
            </a:r>
          </a:p>
          <a:p>
            <a:pPr marL="361950" indent="-361950" algn="l" eaLnBrk="0" hangingPunct="0">
              <a:lnSpc>
                <a:spcPct val="110000"/>
              </a:lnSpc>
              <a:spcAft>
                <a:spcPct val="30000"/>
              </a:spcAft>
              <a:buFont typeface="Calibri" pitchFamily="34" charset="0"/>
              <a:buChar char="→"/>
            </a:pPr>
            <a:r>
              <a:rPr lang="de-DE" sz="2000" smtClean="0">
                <a:solidFill>
                  <a:srgbClr val="000000"/>
                </a:solidFill>
              </a:rPr>
              <a:t>Uncertainties in precipitation and wind</a:t>
            </a:r>
          </a:p>
          <a:p>
            <a:pPr marL="361950" indent="-361950" algn="l" eaLnBrk="0" hangingPunct="0">
              <a:lnSpc>
                <a:spcPct val="110000"/>
              </a:lnSpc>
              <a:spcAft>
                <a:spcPct val="30000"/>
              </a:spcAft>
              <a:buFont typeface="Calibri" pitchFamily="34" charset="0"/>
              <a:buChar char="→"/>
            </a:pPr>
            <a:r>
              <a:rPr lang="de-DE" sz="2000" smtClean="0">
                <a:solidFill>
                  <a:srgbClr val="000000"/>
                </a:solidFill>
              </a:rPr>
              <a:t>Further warming and sea level rise </a:t>
            </a:r>
            <a:br>
              <a:rPr lang="de-DE" sz="2000" smtClean="0">
                <a:solidFill>
                  <a:srgbClr val="000000"/>
                </a:solidFill>
              </a:rPr>
            </a:br>
            <a:r>
              <a:rPr lang="de-DE" sz="2000" smtClean="0">
                <a:solidFill>
                  <a:srgbClr val="000000"/>
                </a:solidFill>
              </a:rPr>
              <a:t>expected  (but land uplift in the </a:t>
            </a:r>
            <a:br>
              <a:rPr lang="de-DE" sz="2000" smtClean="0">
                <a:solidFill>
                  <a:srgbClr val="000000"/>
                </a:solidFill>
              </a:rPr>
            </a:br>
            <a:r>
              <a:rPr lang="de-DE" sz="2000" smtClean="0">
                <a:solidFill>
                  <a:srgbClr val="000000"/>
                </a:solidFill>
              </a:rPr>
              <a:t>North counteracts sea level rise)</a:t>
            </a:r>
            <a:endParaRPr lang="de-DE" sz="2000">
              <a:solidFill>
                <a:srgbClr val="000000"/>
              </a:solidFill>
            </a:endParaRPr>
          </a:p>
          <a:p>
            <a:pPr marL="361950" indent="-361950" algn="l" eaLnBrk="0" hangingPunct="0">
              <a:lnSpc>
                <a:spcPct val="110000"/>
              </a:lnSpc>
              <a:spcAft>
                <a:spcPct val="30000"/>
              </a:spcAft>
              <a:buFont typeface="Calibri" pitchFamily="34" charset="0"/>
              <a:buChar char="→"/>
            </a:pPr>
            <a:r>
              <a:rPr lang="de-DE" sz="2000" smtClean="0">
                <a:solidFill>
                  <a:srgbClr val="000000"/>
                </a:solidFill>
              </a:rPr>
              <a:t>Anhropogenic climate warming is but </a:t>
            </a:r>
            <a:br>
              <a:rPr lang="de-DE" sz="2000" smtClean="0">
                <a:solidFill>
                  <a:srgbClr val="000000"/>
                </a:solidFill>
              </a:rPr>
            </a:br>
            <a:r>
              <a:rPr lang="de-DE" sz="2000" smtClean="0">
                <a:solidFill>
                  <a:srgbClr val="000000"/>
                </a:solidFill>
              </a:rPr>
              <a:t>one man-made factor for observed </a:t>
            </a:r>
            <a:br>
              <a:rPr lang="de-DE" sz="2000" smtClean="0">
                <a:solidFill>
                  <a:srgbClr val="000000"/>
                </a:solidFill>
              </a:rPr>
            </a:br>
            <a:r>
              <a:rPr lang="de-DE" sz="2000" smtClean="0">
                <a:solidFill>
                  <a:srgbClr val="000000"/>
                </a:solidFill>
              </a:rPr>
              <a:t>environmental changes in the region </a:t>
            </a:r>
            <a:br>
              <a:rPr lang="de-DE" sz="2000" smtClean="0">
                <a:solidFill>
                  <a:srgbClr val="000000"/>
                </a:solidFill>
              </a:rPr>
            </a:br>
            <a:r>
              <a:rPr lang="de-DE" sz="2000" smtClean="0">
                <a:solidFill>
                  <a:srgbClr val="000000"/>
                </a:solidFill>
              </a:rPr>
              <a:t>(e.g. eutrophication, land use and </a:t>
            </a:r>
            <a:br>
              <a:rPr lang="de-DE" sz="2000" smtClean="0">
                <a:solidFill>
                  <a:srgbClr val="000000"/>
                </a:solidFill>
              </a:rPr>
            </a:br>
            <a:r>
              <a:rPr lang="de-DE" sz="2000" smtClean="0">
                <a:solidFill>
                  <a:srgbClr val="000000"/>
                </a:solidFill>
              </a:rPr>
              <a:t>fragmentation, pollution, overfishing)</a:t>
            </a:r>
          </a:p>
          <a:p>
            <a:pPr marL="361950" indent="-361950" algn="l" eaLnBrk="0" hangingPunct="0">
              <a:lnSpc>
                <a:spcPct val="110000"/>
              </a:lnSpc>
              <a:spcAft>
                <a:spcPct val="30000"/>
              </a:spcAft>
              <a:buFont typeface="Calibri" pitchFamily="34" charset="0"/>
              <a:buChar char="→"/>
            </a:pPr>
            <a:r>
              <a:rPr lang="de-DE" sz="2000" smtClean="0">
                <a:solidFill>
                  <a:srgbClr val="000000"/>
                </a:solidFill>
              </a:rPr>
              <a:t>Further research necessary, </a:t>
            </a:r>
            <a:br>
              <a:rPr lang="de-DE" sz="2000" smtClean="0">
                <a:solidFill>
                  <a:srgbClr val="000000"/>
                </a:solidFill>
              </a:rPr>
            </a:br>
            <a:r>
              <a:rPr lang="de-DE" sz="2000" smtClean="0">
                <a:solidFill>
                  <a:srgbClr val="000000"/>
                </a:solidFill>
              </a:rPr>
              <a:t>particularly in the role of land cover and aerosols for the regional climate</a:t>
            </a:r>
            <a:endParaRPr lang="de-DE" sz="2000">
              <a:solidFill>
                <a:srgbClr val="000000"/>
              </a:solidFill>
            </a:endParaRPr>
          </a:p>
        </p:txBody>
      </p:sp>
      <p:sp>
        <p:nvSpPr>
          <p:cNvPr id="13" name="Text Box 2"/>
          <p:cNvSpPr txBox="1">
            <a:spLocks noChangeArrowheads="1"/>
          </p:cNvSpPr>
          <p:nvPr/>
        </p:nvSpPr>
        <p:spPr bwMode="auto">
          <a:xfrm>
            <a:off x="930963" y="346015"/>
            <a:ext cx="1199216" cy="4392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lgn="l" defTabSz="1042988">
              <a:defRPr>
                <a:solidFill>
                  <a:schemeClr val="tx1"/>
                </a:solidFill>
                <a:latin typeface="Arial" charset="0"/>
                <a:cs typeface="Arial" charset="0"/>
              </a:defRPr>
            </a:lvl1pPr>
            <a:lvl2pPr algn="l" defTabSz="1042988">
              <a:defRPr>
                <a:solidFill>
                  <a:schemeClr val="tx1"/>
                </a:solidFill>
                <a:latin typeface="Arial" charset="0"/>
                <a:cs typeface="Arial" charset="0"/>
              </a:defRPr>
            </a:lvl2pPr>
            <a:lvl3pPr algn="l" defTabSz="1042988">
              <a:defRPr>
                <a:solidFill>
                  <a:schemeClr val="tx1"/>
                </a:solidFill>
                <a:latin typeface="Arial" charset="0"/>
                <a:cs typeface="Arial" charset="0"/>
              </a:defRPr>
            </a:lvl3pPr>
            <a:lvl4pPr algn="l" defTabSz="1042988">
              <a:defRPr>
                <a:solidFill>
                  <a:schemeClr val="tx1"/>
                </a:solidFill>
                <a:latin typeface="Arial" charset="0"/>
                <a:cs typeface="Arial" charset="0"/>
              </a:defRPr>
            </a:lvl4pPr>
            <a:lvl5pPr algn="l"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ctr"/>
            <a:r>
              <a:rPr lang="de-DE" sz="2000" b="1" smtClean="0">
                <a:solidFill>
                  <a:srgbClr val="000000"/>
                </a:solidFill>
                <a:latin typeface="Calibri" pitchFamily="34" charset="0"/>
              </a:rPr>
              <a:t>Summary</a:t>
            </a:r>
            <a:endParaRPr lang="de-DE" sz="2000" b="1">
              <a:solidFill>
                <a:srgbClr val="00A2E0"/>
              </a:solidFill>
              <a:latin typeface="Calibri" pitchFamily="34" charset="0"/>
            </a:endParaRPr>
          </a:p>
        </p:txBody>
      </p:sp>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359" y="148285"/>
            <a:ext cx="903431" cy="1197292"/>
          </a:xfrm>
          <a:prstGeom prst="rect">
            <a:avLst/>
          </a:prstGeom>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0894" y="2556495"/>
            <a:ext cx="551671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48870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2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332" y="1354961"/>
            <a:ext cx="8369395" cy="56820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11" name="Rectangle 2"/>
          <p:cNvSpPr>
            <a:spLocks noGrp="1" noChangeArrowheads="1"/>
          </p:cNvSpPr>
          <p:nvPr>
            <p:ph type="title" idx="4294967295"/>
          </p:nvPr>
        </p:nvSpPr>
        <p:spPr>
          <a:xfrm>
            <a:off x="234132" y="396255"/>
            <a:ext cx="9061251" cy="432048"/>
          </a:xfrm>
        </p:spPr>
        <p:txBody>
          <a:bodyPr/>
          <a:lstStyle/>
          <a:p>
            <a:pPr>
              <a:spcAft>
                <a:spcPts val="1200"/>
              </a:spcAft>
            </a:pPr>
            <a:r>
              <a:rPr lang="de-DE" sz="2400" b="1" smtClean="0">
                <a:latin typeface="Candara" pitchFamily="34" charset="0"/>
              </a:rPr>
              <a:t>Thank you for your attention!</a:t>
            </a:r>
            <a:endParaRPr lang="de-DE" sz="1800" dirty="0">
              <a:latin typeface="Calibri" panose="020F0502020204030204" pitchFamily="34" charset="0"/>
            </a:endParaRP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797" y="1055836"/>
            <a:ext cx="2952310" cy="3912614"/>
          </a:xfrm>
          <a:prstGeom prst="rect">
            <a:avLst/>
          </a:prstGeom>
        </p:spPr>
      </p:pic>
    </p:spTree>
    <p:extLst>
      <p:ext uri="{BB962C8B-B14F-4D97-AF65-F5344CB8AC3E}">
        <p14:creationId xmlns:p14="http://schemas.microsoft.com/office/powerpoint/2010/main" val="147997156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ChangeArrowheads="1"/>
          </p:cNvSpPr>
          <p:nvPr/>
        </p:nvSpPr>
        <p:spPr bwMode="auto">
          <a:xfrm>
            <a:off x="593725" y="871538"/>
            <a:ext cx="9148763"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030" tIns="52516" rIns="105030" bIns="52516"/>
          <a:lstStyle/>
          <a:p>
            <a:pPr marL="742950" lvl="1" indent="-285750" algn="l" defTabSz="762000">
              <a:spcBef>
                <a:spcPts val="1200"/>
              </a:spcBef>
              <a:spcAft>
                <a:spcPts val="300"/>
              </a:spcAft>
            </a:pPr>
            <a:r>
              <a:rPr lang="en-GB" sz="900" b="1" i="1"/>
              <a:t> </a:t>
            </a:r>
            <a:r>
              <a:rPr lang="en-GB" sz="700"/>
              <a:t>   </a:t>
            </a:r>
          </a:p>
        </p:txBody>
      </p:sp>
      <p:sp>
        <p:nvSpPr>
          <p:cNvPr id="96263" name="Rectangle 7"/>
          <p:cNvSpPr>
            <a:spLocks noChangeArrowheads="1"/>
          </p:cNvSpPr>
          <p:nvPr/>
        </p:nvSpPr>
        <p:spPr bwMode="gray">
          <a:xfrm>
            <a:off x="377825" y="311150"/>
            <a:ext cx="5832475"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en-US" sz="2000" b="1">
                <a:latin typeface="Calibri" pitchFamily="34" charset="0"/>
              </a:rPr>
              <a:t>Regionaler Klimawandel</a:t>
            </a:r>
            <a:endParaRPr lang="de-DE" sz="2000" b="1">
              <a:latin typeface="Calibri" pitchFamily="34" charset="0"/>
            </a:endParaRPr>
          </a:p>
        </p:txBody>
      </p:sp>
      <p:pic>
        <p:nvPicPr>
          <p:cNvPr id="9627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238" y="1692275"/>
            <a:ext cx="5113337" cy="36004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82" name="Rectangle 26"/>
          <p:cNvSpPr>
            <a:spLocks noChangeArrowheads="1"/>
          </p:cNvSpPr>
          <p:nvPr/>
        </p:nvSpPr>
        <p:spPr bwMode="gray">
          <a:xfrm>
            <a:off x="356604" y="2124447"/>
            <a:ext cx="460851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tabLst>
                <a:tab pos="449263" algn="l"/>
                <a:tab pos="898525" algn="l"/>
                <a:tab pos="1347788" algn="l"/>
                <a:tab pos="1797050" algn="l"/>
              </a:tabLst>
            </a:pPr>
            <a:endParaRPr lang="de-DE" sz="180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Der Klimawandel manifestiert sich regional unterschiedlich</a:t>
            </a:r>
          </a:p>
          <a:p>
            <a:pPr marL="446088" lvl="1" indent="-444500" algn="l" defTabSz="1042988">
              <a:buFont typeface="Wingdings 3" pitchFamily="18" charset="2"/>
              <a:buChar char="Ò"/>
              <a:tabLst>
                <a:tab pos="449263" algn="l"/>
                <a:tab pos="898525" algn="l"/>
                <a:tab pos="1347788" algn="l"/>
                <a:tab pos="1797050" algn="l"/>
              </a:tabLst>
            </a:pPr>
            <a:endParaRPr lang="en-US" sz="1800" b="1">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Politische Entscheidungen </a:t>
            </a:r>
            <a:r>
              <a:rPr lang="en-US" sz="1800" b="1" smtClean="0">
                <a:solidFill>
                  <a:schemeClr val="accent1"/>
                </a:solidFill>
                <a:latin typeface="Calibri" pitchFamily="34" charset="0"/>
              </a:rPr>
              <a:t>zur Anpassung werden </a:t>
            </a:r>
            <a:r>
              <a:rPr lang="en-US" sz="1800" b="1">
                <a:solidFill>
                  <a:schemeClr val="accent1"/>
                </a:solidFill>
                <a:latin typeface="Calibri" pitchFamily="34" charset="0"/>
              </a:rPr>
              <a:t>regional getroffen</a:t>
            </a:r>
          </a:p>
          <a:p>
            <a:pPr marL="446088" lvl="1" indent="-444500" algn="l" defTabSz="1042988">
              <a:buFont typeface="Wingdings 3" pitchFamily="18" charset="2"/>
              <a:buChar char="Ò"/>
              <a:tabLst>
                <a:tab pos="449263" algn="l"/>
                <a:tab pos="898525" algn="l"/>
                <a:tab pos="1347788" algn="l"/>
                <a:tab pos="1797050" algn="l"/>
              </a:tabLst>
            </a:pPr>
            <a:endParaRPr lang="en-US" sz="1800" b="1">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IPCC erstellt globale Sachstandsberichte</a:t>
            </a:r>
          </a:p>
          <a:p>
            <a:pPr marL="446088" lvl="1" indent="-444500" algn="l" defTabSz="1042988">
              <a:buFont typeface="Wingdings 3" pitchFamily="18" charset="2"/>
              <a:buChar char="Ò"/>
              <a:tabLst>
                <a:tab pos="449263" algn="l"/>
                <a:tab pos="898525" algn="l"/>
                <a:tab pos="1347788" algn="l"/>
                <a:tab pos="1797050" algn="l"/>
              </a:tabLst>
            </a:pPr>
            <a:endParaRPr lang="en-US" sz="1800" b="1">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Regionale Informationen zum Klimawandel werden benötigt, kommen am besten aus der Region selbst</a:t>
            </a:r>
          </a:p>
          <a:p>
            <a:pPr marL="446088" lvl="1" indent="-444500" algn="l" defTabSz="1042988">
              <a:buFont typeface="Wingdings 3" pitchFamily="18" charset="2"/>
              <a:buChar char="Ò"/>
              <a:tabLst>
                <a:tab pos="449263" algn="l"/>
                <a:tab pos="898525" algn="l"/>
                <a:tab pos="1347788" algn="l"/>
                <a:tab pos="1797050" algn="l"/>
              </a:tabLst>
            </a:pPr>
            <a:endParaRPr lang="en-US" sz="1800" b="1">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Regionale Klimaberichte werden zur Zeit überall auf der Welt erstellt</a:t>
            </a:r>
          </a:p>
          <a:p>
            <a:pPr marL="446088" lvl="1" indent="-444500" algn="l" defTabSz="1042988">
              <a:tabLst>
                <a:tab pos="449263" algn="l"/>
                <a:tab pos="898525" algn="l"/>
                <a:tab pos="1347788" algn="l"/>
                <a:tab pos="1797050" algn="l"/>
              </a:tabLst>
            </a:pPr>
            <a:endParaRPr lang="de-DE" sz="1800" b="1">
              <a:solidFill>
                <a:schemeClr val="accent1"/>
              </a:solidFill>
              <a:latin typeface="Calibri" pitchFamily="34" charset="0"/>
            </a:endParaRPr>
          </a:p>
          <a:p>
            <a:pPr algn="l" defTabSz="1042988">
              <a:buFontTx/>
              <a:buNone/>
              <a:tabLst>
                <a:tab pos="449263" algn="l"/>
                <a:tab pos="898525" algn="l"/>
                <a:tab pos="1347788" algn="l"/>
                <a:tab pos="1797050" algn="l"/>
              </a:tabLst>
            </a:pPr>
            <a:endParaRPr lang="de-DE" sz="1800" b="1">
              <a:solidFill>
                <a:schemeClr val="accent1"/>
              </a:solidFill>
              <a:latin typeface="Calibri" pitchFamily="34" charset="0"/>
            </a:endParaRPr>
          </a:p>
        </p:txBody>
      </p:sp>
      <p:sp>
        <p:nvSpPr>
          <p:cNvPr id="96283" name="Rectangle 27"/>
          <p:cNvSpPr>
            <a:spLocks noChangeArrowheads="1"/>
          </p:cNvSpPr>
          <p:nvPr/>
        </p:nvSpPr>
        <p:spPr bwMode="gray">
          <a:xfrm>
            <a:off x="428042" y="1357765"/>
            <a:ext cx="453707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en-US" sz="2000" b="1">
                <a:latin typeface="Calibri" pitchFamily="34" charset="0"/>
              </a:rPr>
              <a:t>Warum regional?</a:t>
            </a:r>
            <a:endParaRPr lang="de-DE" sz="2000" b="1">
              <a:latin typeface="Calibri" pitchFamily="34" charset="0"/>
            </a:endParaRP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11" name="Titel 1"/>
          <p:cNvSpPr txBox="1">
            <a:spLocks/>
          </p:cNvSpPr>
          <p:nvPr/>
        </p:nvSpPr>
        <p:spPr bwMode="gray">
          <a:xfrm>
            <a:off x="4194572" y="7288632"/>
            <a:ext cx="2160240" cy="280194"/>
          </a:xfrm>
          <a:prstGeom prst="rect">
            <a:avLst/>
          </a:prstGeom>
          <a:solidFill>
            <a:schemeClr val="bg1"/>
          </a:solidFill>
          <a:ln>
            <a:noFill/>
          </a:ln>
          <a:effectLs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sz="1600">
                <a:solidFill>
                  <a:schemeClr val="tx1"/>
                </a:solidFill>
                <a:latin typeface="+mj-lt"/>
                <a:ea typeface="+mj-ea"/>
                <a:cs typeface="+mj-cs"/>
              </a:defRPr>
            </a:lvl1pPr>
            <a:lvl2pPr algn="l" defTabSz="1042988" rtl="0" fontAlgn="base">
              <a:spcBef>
                <a:spcPct val="0"/>
              </a:spcBef>
              <a:spcAft>
                <a:spcPct val="0"/>
              </a:spcAft>
              <a:defRPr sz="1600">
                <a:solidFill>
                  <a:schemeClr val="tx1"/>
                </a:solidFill>
                <a:latin typeface="Arial" charset="0"/>
                <a:cs typeface="Arial" charset="0"/>
              </a:defRPr>
            </a:lvl2pPr>
            <a:lvl3pPr algn="l" defTabSz="1042988" rtl="0" fontAlgn="base">
              <a:spcBef>
                <a:spcPct val="0"/>
              </a:spcBef>
              <a:spcAft>
                <a:spcPct val="0"/>
              </a:spcAft>
              <a:defRPr sz="1600">
                <a:solidFill>
                  <a:schemeClr val="tx1"/>
                </a:solidFill>
                <a:latin typeface="Arial" charset="0"/>
                <a:cs typeface="Arial" charset="0"/>
              </a:defRPr>
            </a:lvl3pPr>
            <a:lvl4pPr algn="l" defTabSz="1042988" rtl="0" fontAlgn="base">
              <a:spcBef>
                <a:spcPct val="0"/>
              </a:spcBef>
              <a:spcAft>
                <a:spcPct val="0"/>
              </a:spcAft>
              <a:defRPr sz="1600">
                <a:solidFill>
                  <a:schemeClr val="tx1"/>
                </a:solidFill>
                <a:latin typeface="Arial" charset="0"/>
                <a:cs typeface="Arial" charset="0"/>
              </a:defRPr>
            </a:lvl4pPr>
            <a:lvl5pPr algn="l" defTabSz="1042988" rtl="0" fontAlgn="base">
              <a:spcBef>
                <a:spcPct val="0"/>
              </a:spcBef>
              <a:spcAft>
                <a:spcPct val="0"/>
              </a:spcAft>
              <a:defRPr sz="1600">
                <a:solidFill>
                  <a:schemeClr val="tx1"/>
                </a:solidFill>
                <a:latin typeface="Arial" charset="0"/>
                <a:cs typeface="Arial" charset="0"/>
              </a:defRPr>
            </a:lvl5pPr>
            <a:lvl6pPr marL="457200" algn="l" defTabSz="1042988" rtl="0" fontAlgn="base">
              <a:spcBef>
                <a:spcPct val="0"/>
              </a:spcBef>
              <a:spcAft>
                <a:spcPct val="0"/>
              </a:spcAft>
              <a:defRPr sz="1600">
                <a:solidFill>
                  <a:schemeClr val="tx1"/>
                </a:solidFill>
                <a:latin typeface="Arial" charset="0"/>
                <a:cs typeface="Arial" charset="0"/>
              </a:defRPr>
            </a:lvl6pPr>
            <a:lvl7pPr marL="914400" algn="l" defTabSz="1042988" rtl="0" fontAlgn="base">
              <a:spcBef>
                <a:spcPct val="0"/>
              </a:spcBef>
              <a:spcAft>
                <a:spcPct val="0"/>
              </a:spcAft>
              <a:defRPr sz="1600">
                <a:solidFill>
                  <a:schemeClr val="tx1"/>
                </a:solidFill>
                <a:latin typeface="Arial" charset="0"/>
                <a:cs typeface="Arial" charset="0"/>
              </a:defRPr>
            </a:lvl7pPr>
            <a:lvl8pPr marL="1371600" algn="l" defTabSz="1042988" rtl="0" fontAlgn="base">
              <a:spcBef>
                <a:spcPct val="0"/>
              </a:spcBef>
              <a:spcAft>
                <a:spcPct val="0"/>
              </a:spcAft>
              <a:defRPr sz="1600">
                <a:solidFill>
                  <a:schemeClr val="tx1"/>
                </a:solidFill>
                <a:latin typeface="Arial" charset="0"/>
                <a:cs typeface="Arial" charset="0"/>
              </a:defRPr>
            </a:lvl8pPr>
            <a:lvl9pPr marL="1828800" algn="l" defTabSz="1042988" rtl="0" fontAlgn="base">
              <a:spcBef>
                <a:spcPct val="0"/>
              </a:spcBef>
              <a:spcAft>
                <a:spcPct val="0"/>
              </a:spcAft>
              <a:defRPr sz="1600">
                <a:solidFill>
                  <a:schemeClr val="tx1"/>
                </a:solidFill>
                <a:latin typeface="Arial" charset="0"/>
                <a:cs typeface="Arial" charset="0"/>
              </a:defRPr>
            </a:lvl9pPr>
          </a:lstStyle>
          <a:p>
            <a:pPr>
              <a:lnSpc>
                <a:spcPct val="100000"/>
              </a:lnSpc>
              <a:buFontTx/>
            </a:pPr>
            <a:r>
              <a:rPr lang="de-DE" kern="0" smtClean="0"/>
              <a:t>www.baltic-earth.eu</a:t>
            </a:r>
            <a:endParaRPr lang="de-DE" kern="0"/>
          </a:p>
        </p:txBody>
      </p:sp>
    </p:spTree>
    <p:extLst>
      <p:ext uri="{BB962C8B-B14F-4D97-AF65-F5344CB8AC3E}">
        <p14:creationId xmlns:p14="http://schemas.microsoft.com/office/powerpoint/2010/main" val="11201147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ChangeArrowheads="1"/>
          </p:cNvSpPr>
          <p:nvPr/>
        </p:nvSpPr>
        <p:spPr bwMode="auto">
          <a:xfrm>
            <a:off x="593725" y="871538"/>
            <a:ext cx="9148763"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5030" tIns="52516" rIns="105030" bIns="52516"/>
          <a:lstStyle/>
          <a:p>
            <a:pPr marL="742950" lvl="1" indent="-285750" algn="l" defTabSz="762000">
              <a:spcBef>
                <a:spcPts val="1200"/>
              </a:spcBef>
              <a:spcAft>
                <a:spcPts val="300"/>
              </a:spcAft>
            </a:pPr>
            <a:r>
              <a:rPr lang="en-GB" sz="900" b="1" i="1"/>
              <a:t> </a:t>
            </a:r>
            <a:r>
              <a:rPr lang="en-GB" sz="700"/>
              <a:t>   </a:t>
            </a:r>
          </a:p>
        </p:txBody>
      </p:sp>
      <p:sp>
        <p:nvSpPr>
          <p:cNvPr id="94215" name="Rectangle 7"/>
          <p:cNvSpPr>
            <a:spLocks noChangeArrowheads="1"/>
          </p:cNvSpPr>
          <p:nvPr/>
        </p:nvSpPr>
        <p:spPr bwMode="gray">
          <a:xfrm>
            <a:off x="377825" y="311150"/>
            <a:ext cx="4703763"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gn="l" defTabSz="1042988">
              <a:lnSpc>
                <a:spcPct val="100000"/>
              </a:lnSpc>
              <a:buFontTx/>
              <a:buNone/>
            </a:pPr>
            <a:r>
              <a:rPr lang="en-US" sz="2000" b="1">
                <a:latin typeface="Calibri" pitchFamily="34" charset="0"/>
              </a:rPr>
              <a:t>Die Ostseeregion</a:t>
            </a:r>
            <a:endParaRPr lang="de-DE" sz="2000" b="1">
              <a:latin typeface="Calibri" pitchFamily="34" charset="0"/>
            </a:endParaRPr>
          </a:p>
        </p:txBody>
      </p:sp>
      <p:sp>
        <p:nvSpPr>
          <p:cNvPr id="94217" name="Text Box 9"/>
          <p:cNvSpPr txBox="1">
            <a:spLocks noChangeArrowheads="1"/>
          </p:cNvSpPr>
          <p:nvPr/>
        </p:nvSpPr>
        <p:spPr bwMode="auto">
          <a:xfrm>
            <a:off x="450850" y="1547813"/>
            <a:ext cx="513715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306" tIns="52153" rIns="104306" bIns="52153">
            <a:spAutoFit/>
          </a:bodyPr>
          <a:lstStyle>
            <a:lvl1pPr algn="l" defTabSz="1042988">
              <a:defRPr>
                <a:solidFill>
                  <a:schemeClr val="tx1"/>
                </a:solidFill>
                <a:latin typeface="Arial" charset="0"/>
                <a:cs typeface="Arial" charset="0"/>
              </a:defRPr>
            </a:lvl1pPr>
            <a:lvl2pPr marL="912813" indent="-390525" algn="l" defTabSz="1042988">
              <a:defRPr>
                <a:solidFill>
                  <a:schemeClr val="tx1"/>
                </a:solidFill>
                <a:latin typeface="Arial" charset="0"/>
                <a:cs typeface="Arial" charset="0"/>
              </a:defRPr>
            </a:lvl2pPr>
            <a:lvl3pPr marL="1495425" indent="-390525" algn="l" defTabSz="1042988">
              <a:defRPr>
                <a:solidFill>
                  <a:schemeClr val="tx1"/>
                </a:solidFill>
                <a:latin typeface="Arial" charset="0"/>
                <a:cs typeface="Arial" charset="0"/>
              </a:defRPr>
            </a:lvl3pPr>
            <a:lvl4pPr marL="2092325" indent="-392113" algn="l" defTabSz="1042988">
              <a:defRPr>
                <a:solidFill>
                  <a:schemeClr val="tx1"/>
                </a:solidFill>
                <a:latin typeface="Arial" charset="0"/>
                <a:cs typeface="Arial" charset="0"/>
              </a:defRPr>
            </a:lvl4pPr>
            <a:lvl5pPr marL="2687638" indent="-392113" algn="l" defTabSz="1042988">
              <a:defRPr>
                <a:solidFill>
                  <a:schemeClr val="tx1"/>
                </a:solidFill>
                <a:latin typeface="Arial" charset="0"/>
                <a:cs typeface="Arial" charset="0"/>
              </a:defRPr>
            </a:lvl5pPr>
            <a:lvl6pPr marL="3144838" indent="-392113" defTabSz="1042988" fontAlgn="base">
              <a:spcBef>
                <a:spcPct val="0"/>
              </a:spcBef>
              <a:spcAft>
                <a:spcPct val="0"/>
              </a:spcAft>
              <a:defRPr>
                <a:solidFill>
                  <a:schemeClr val="tx1"/>
                </a:solidFill>
                <a:latin typeface="Arial" charset="0"/>
                <a:cs typeface="Arial" charset="0"/>
              </a:defRPr>
            </a:lvl6pPr>
            <a:lvl7pPr marL="3602038" indent="-392113" defTabSz="1042988" fontAlgn="base">
              <a:spcBef>
                <a:spcPct val="0"/>
              </a:spcBef>
              <a:spcAft>
                <a:spcPct val="0"/>
              </a:spcAft>
              <a:defRPr>
                <a:solidFill>
                  <a:schemeClr val="tx1"/>
                </a:solidFill>
                <a:latin typeface="Arial" charset="0"/>
                <a:cs typeface="Arial" charset="0"/>
              </a:defRPr>
            </a:lvl7pPr>
            <a:lvl8pPr marL="4059238" indent="-392113" defTabSz="1042988" fontAlgn="base">
              <a:spcBef>
                <a:spcPct val="0"/>
              </a:spcBef>
              <a:spcAft>
                <a:spcPct val="0"/>
              </a:spcAft>
              <a:defRPr>
                <a:solidFill>
                  <a:schemeClr val="tx1"/>
                </a:solidFill>
                <a:latin typeface="Arial" charset="0"/>
                <a:cs typeface="Arial" charset="0"/>
              </a:defRPr>
            </a:lvl8pPr>
            <a:lvl9pPr marL="4516438" indent="-392113" defTabSz="1042988" fontAlgn="base">
              <a:spcBef>
                <a:spcPct val="0"/>
              </a:spcBef>
              <a:spcAft>
                <a:spcPct val="0"/>
              </a:spcAft>
              <a:defRPr>
                <a:solidFill>
                  <a:schemeClr val="tx1"/>
                </a:solidFill>
                <a:latin typeface="Arial" charset="0"/>
                <a:cs typeface="Arial" charset="0"/>
              </a:defRPr>
            </a:lvl9pPr>
          </a:lstStyle>
          <a:p>
            <a:pPr>
              <a:lnSpc>
                <a:spcPct val="100000"/>
              </a:lnSpc>
              <a:buFontTx/>
              <a:buNone/>
            </a:pPr>
            <a:r>
              <a:rPr lang="de-DE" b="1">
                <a:solidFill>
                  <a:schemeClr val="bg1"/>
                </a:solidFill>
              </a:rPr>
              <a:t>Natürliche oder menschgemachte Ursachen? </a:t>
            </a:r>
          </a:p>
        </p:txBody>
      </p:sp>
      <p:pic>
        <p:nvPicPr>
          <p:cNvPr id="9422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260475"/>
            <a:ext cx="7561262"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33" name="Oval 25"/>
          <p:cNvSpPr>
            <a:spLocks noChangeArrowheads="1"/>
          </p:cNvSpPr>
          <p:nvPr/>
        </p:nvSpPr>
        <p:spPr bwMode="auto">
          <a:xfrm rot="-1640260">
            <a:off x="809625" y="4140200"/>
            <a:ext cx="2952750" cy="144145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4234" name="Oval 26"/>
          <p:cNvSpPr>
            <a:spLocks noChangeArrowheads="1"/>
          </p:cNvSpPr>
          <p:nvPr/>
        </p:nvSpPr>
        <p:spPr bwMode="auto">
          <a:xfrm rot="-1640260">
            <a:off x="738188" y="2339975"/>
            <a:ext cx="3455987" cy="17287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4235" name="Rectangle 27"/>
          <p:cNvSpPr>
            <a:spLocks noChangeArrowheads="1"/>
          </p:cNvSpPr>
          <p:nvPr/>
        </p:nvSpPr>
        <p:spPr bwMode="gray">
          <a:xfrm>
            <a:off x="4560351" y="1331913"/>
            <a:ext cx="3095625" cy="4536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tabLst>
                <a:tab pos="449263" algn="l"/>
                <a:tab pos="898525" algn="l"/>
                <a:tab pos="1347788" algn="l"/>
                <a:tab pos="1797050" algn="l"/>
              </a:tabLst>
            </a:pPr>
            <a:r>
              <a:rPr lang="en-US" sz="1800" b="1">
                <a:latin typeface="Calibri" pitchFamily="34" charset="0"/>
              </a:rPr>
              <a:t>Der Norden …</a:t>
            </a:r>
            <a:endParaRPr lang="de-DE" sz="180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Ausgedehnte Wälder</a:t>
            </a: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Wenig Menschen</a:t>
            </a: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Überwiegend Felsküsten</a:t>
            </a: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Subarktisches Klima im Winter</a:t>
            </a:r>
            <a:endParaRPr lang="de-DE" sz="1800" b="1">
              <a:solidFill>
                <a:schemeClr val="accent1"/>
              </a:solidFill>
              <a:latin typeface="Calibri" pitchFamily="34" charset="0"/>
            </a:endParaRPr>
          </a:p>
        </p:txBody>
      </p:sp>
      <p:pic>
        <p:nvPicPr>
          <p:cNvPr id="9423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88" y="1314450"/>
            <a:ext cx="2808287" cy="1457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3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188" y="2771775"/>
            <a:ext cx="2832100" cy="1668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39"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3188" y="4140200"/>
            <a:ext cx="2832100" cy="1873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40"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3188" y="5653088"/>
            <a:ext cx="2832100" cy="1763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41" name="Rectangle 33"/>
          <p:cNvSpPr>
            <a:spLocks noChangeArrowheads="1"/>
          </p:cNvSpPr>
          <p:nvPr/>
        </p:nvSpPr>
        <p:spPr bwMode="gray">
          <a:xfrm>
            <a:off x="4579681" y="5486011"/>
            <a:ext cx="3168650" cy="167899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l" defTabSz="1042988">
              <a:buFontTx/>
              <a:buNone/>
              <a:tabLst>
                <a:tab pos="449263" algn="l"/>
                <a:tab pos="898525" algn="l"/>
                <a:tab pos="1347788" algn="l"/>
                <a:tab pos="1797050" algn="l"/>
              </a:tabLst>
            </a:pPr>
            <a:endParaRPr lang="de-DE" sz="1800" b="1">
              <a:solidFill>
                <a:schemeClr val="accent1"/>
              </a:solidFill>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Deutliche geografische, jahreszeitliche und längerfristige Schwankungen im Klima</a:t>
            </a:r>
          </a:p>
          <a:p>
            <a:pPr algn="l" defTabSz="1042988">
              <a:buFontTx/>
              <a:buNone/>
              <a:tabLst>
                <a:tab pos="449263" algn="l"/>
                <a:tab pos="898525" algn="l"/>
                <a:tab pos="1347788" algn="l"/>
                <a:tab pos="1797050" algn="l"/>
              </a:tabLst>
            </a:pPr>
            <a:endParaRPr lang="de-DE" sz="1800" b="1">
              <a:solidFill>
                <a:schemeClr val="accent1"/>
              </a:solidFill>
              <a:latin typeface="Calibri" pitchFamily="34" charset="0"/>
            </a:endParaRPr>
          </a:p>
        </p:txBody>
      </p:sp>
      <p:sp>
        <p:nvSpPr>
          <p:cNvPr id="94242" name="Rectangle 34"/>
          <p:cNvSpPr>
            <a:spLocks noChangeArrowheads="1"/>
          </p:cNvSpPr>
          <p:nvPr/>
        </p:nvSpPr>
        <p:spPr bwMode="gray">
          <a:xfrm>
            <a:off x="4591132" y="3504406"/>
            <a:ext cx="3095625" cy="18716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446088" lvl="1" indent="-444500" algn="l" defTabSz="1042988">
              <a:tabLst>
                <a:tab pos="449263" algn="l"/>
                <a:tab pos="898525" algn="l"/>
                <a:tab pos="1347788" algn="l"/>
                <a:tab pos="1797050" algn="l"/>
              </a:tabLst>
            </a:pPr>
            <a:r>
              <a:rPr lang="en-US" sz="1800" b="1">
                <a:latin typeface="Calibri" pitchFamily="34" charset="0"/>
              </a:rPr>
              <a:t>Der Süden …</a:t>
            </a:r>
            <a:endParaRPr lang="de-DE" sz="1800">
              <a:latin typeface="Calibri" pitchFamily="34" charset="0"/>
            </a:endParaRP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Landwirtschaftlich geprägt</a:t>
            </a: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Viele Menschen</a:t>
            </a: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Überwiegend Sandküsten</a:t>
            </a:r>
          </a:p>
          <a:p>
            <a:pPr marL="446088" lvl="1" indent="-444500" algn="l" defTabSz="1042988">
              <a:buFont typeface="Wingdings 3" pitchFamily="18" charset="2"/>
              <a:buChar char="Ò"/>
              <a:tabLst>
                <a:tab pos="449263" algn="l"/>
                <a:tab pos="898525" algn="l"/>
                <a:tab pos="1347788" algn="l"/>
                <a:tab pos="1797050" algn="l"/>
              </a:tabLst>
            </a:pPr>
            <a:r>
              <a:rPr lang="en-US" sz="1800" b="1">
                <a:solidFill>
                  <a:schemeClr val="accent1"/>
                </a:solidFill>
                <a:latin typeface="Calibri" pitchFamily="34" charset="0"/>
              </a:rPr>
              <a:t>Gemäßigtes Klima im Winter</a:t>
            </a:r>
          </a:p>
          <a:p>
            <a:pPr algn="l" defTabSz="1042988">
              <a:buFontTx/>
              <a:buNone/>
              <a:tabLst>
                <a:tab pos="449263" algn="l"/>
                <a:tab pos="898525" algn="l"/>
                <a:tab pos="1347788" algn="l"/>
                <a:tab pos="1797050" algn="l"/>
              </a:tabLst>
            </a:pPr>
            <a:endParaRPr lang="de-DE" sz="1800" b="1">
              <a:solidFill>
                <a:schemeClr val="accent1"/>
              </a:solidFill>
              <a:latin typeface="Calibri" pitchFamily="34" charset="0"/>
            </a:endParaRPr>
          </a:p>
        </p:txBody>
      </p:sp>
      <p:pic>
        <p:nvPicPr>
          <p:cNvPr id="18" name="Grafik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2924" y="75419"/>
            <a:ext cx="864096" cy="980417"/>
          </a:xfrm>
          <a:prstGeom prst="rect">
            <a:avLst/>
          </a:prstGeom>
        </p:spPr>
      </p:pic>
      <p:sp>
        <p:nvSpPr>
          <p:cNvPr id="19" name="Titel 1"/>
          <p:cNvSpPr txBox="1">
            <a:spLocks/>
          </p:cNvSpPr>
          <p:nvPr/>
        </p:nvSpPr>
        <p:spPr bwMode="gray">
          <a:xfrm>
            <a:off x="4194572" y="7288632"/>
            <a:ext cx="2160240" cy="280194"/>
          </a:xfrm>
          <a:prstGeom prst="rect">
            <a:avLst/>
          </a:prstGeom>
          <a:solidFill>
            <a:schemeClr val="bg1"/>
          </a:solidFill>
          <a:ln>
            <a:noFill/>
          </a:ln>
          <a:effectLst/>
          <a:extLst/>
        </p:spPr>
        <p:txBody>
          <a:bodyPr vert="horz" wrap="square" lIns="0" tIns="0" rIns="0" bIns="0" numCol="1" anchor="b" anchorCtr="0" compatLnSpc="1">
            <a:prstTxWarp prst="textNoShape">
              <a:avLst/>
            </a:prstTxWarp>
          </a:bodyPr>
          <a:lstStyle>
            <a:lvl1pPr algn="l" defTabSz="1042988" rtl="0" fontAlgn="base">
              <a:spcBef>
                <a:spcPct val="0"/>
              </a:spcBef>
              <a:spcAft>
                <a:spcPct val="0"/>
              </a:spcAft>
              <a:defRPr sz="1600">
                <a:solidFill>
                  <a:schemeClr val="tx1"/>
                </a:solidFill>
                <a:latin typeface="+mj-lt"/>
                <a:ea typeface="+mj-ea"/>
                <a:cs typeface="+mj-cs"/>
              </a:defRPr>
            </a:lvl1pPr>
            <a:lvl2pPr algn="l" defTabSz="1042988" rtl="0" fontAlgn="base">
              <a:spcBef>
                <a:spcPct val="0"/>
              </a:spcBef>
              <a:spcAft>
                <a:spcPct val="0"/>
              </a:spcAft>
              <a:defRPr sz="1600">
                <a:solidFill>
                  <a:schemeClr val="tx1"/>
                </a:solidFill>
                <a:latin typeface="Arial" charset="0"/>
                <a:cs typeface="Arial" charset="0"/>
              </a:defRPr>
            </a:lvl2pPr>
            <a:lvl3pPr algn="l" defTabSz="1042988" rtl="0" fontAlgn="base">
              <a:spcBef>
                <a:spcPct val="0"/>
              </a:spcBef>
              <a:spcAft>
                <a:spcPct val="0"/>
              </a:spcAft>
              <a:defRPr sz="1600">
                <a:solidFill>
                  <a:schemeClr val="tx1"/>
                </a:solidFill>
                <a:latin typeface="Arial" charset="0"/>
                <a:cs typeface="Arial" charset="0"/>
              </a:defRPr>
            </a:lvl3pPr>
            <a:lvl4pPr algn="l" defTabSz="1042988" rtl="0" fontAlgn="base">
              <a:spcBef>
                <a:spcPct val="0"/>
              </a:spcBef>
              <a:spcAft>
                <a:spcPct val="0"/>
              </a:spcAft>
              <a:defRPr sz="1600">
                <a:solidFill>
                  <a:schemeClr val="tx1"/>
                </a:solidFill>
                <a:latin typeface="Arial" charset="0"/>
                <a:cs typeface="Arial" charset="0"/>
              </a:defRPr>
            </a:lvl4pPr>
            <a:lvl5pPr algn="l" defTabSz="1042988" rtl="0" fontAlgn="base">
              <a:spcBef>
                <a:spcPct val="0"/>
              </a:spcBef>
              <a:spcAft>
                <a:spcPct val="0"/>
              </a:spcAft>
              <a:defRPr sz="1600">
                <a:solidFill>
                  <a:schemeClr val="tx1"/>
                </a:solidFill>
                <a:latin typeface="Arial" charset="0"/>
                <a:cs typeface="Arial" charset="0"/>
              </a:defRPr>
            </a:lvl5pPr>
            <a:lvl6pPr marL="457200" algn="l" defTabSz="1042988" rtl="0" fontAlgn="base">
              <a:spcBef>
                <a:spcPct val="0"/>
              </a:spcBef>
              <a:spcAft>
                <a:spcPct val="0"/>
              </a:spcAft>
              <a:defRPr sz="1600">
                <a:solidFill>
                  <a:schemeClr val="tx1"/>
                </a:solidFill>
                <a:latin typeface="Arial" charset="0"/>
                <a:cs typeface="Arial" charset="0"/>
              </a:defRPr>
            </a:lvl6pPr>
            <a:lvl7pPr marL="914400" algn="l" defTabSz="1042988" rtl="0" fontAlgn="base">
              <a:spcBef>
                <a:spcPct val="0"/>
              </a:spcBef>
              <a:spcAft>
                <a:spcPct val="0"/>
              </a:spcAft>
              <a:defRPr sz="1600">
                <a:solidFill>
                  <a:schemeClr val="tx1"/>
                </a:solidFill>
                <a:latin typeface="Arial" charset="0"/>
                <a:cs typeface="Arial" charset="0"/>
              </a:defRPr>
            </a:lvl7pPr>
            <a:lvl8pPr marL="1371600" algn="l" defTabSz="1042988" rtl="0" fontAlgn="base">
              <a:spcBef>
                <a:spcPct val="0"/>
              </a:spcBef>
              <a:spcAft>
                <a:spcPct val="0"/>
              </a:spcAft>
              <a:defRPr sz="1600">
                <a:solidFill>
                  <a:schemeClr val="tx1"/>
                </a:solidFill>
                <a:latin typeface="Arial" charset="0"/>
                <a:cs typeface="Arial" charset="0"/>
              </a:defRPr>
            </a:lvl8pPr>
            <a:lvl9pPr marL="1828800" algn="l" defTabSz="1042988" rtl="0" fontAlgn="base">
              <a:spcBef>
                <a:spcPct val="0"/>
              </a:spcBef>
              <a:spcAft>
                <a:spcPct val="0"/>
              </a:spcAft>
              <a:defRPr sz="1600">
                <a:solidFill>
                  <a:schemeClr val="tx1"/>
                </a:solidFill>
                <a:latin typeface="Arial" charset="0"/>
                <a:cs typeface="Arial" charset="0"/>
              </a:defRPr>
            </a:lvl9pPr>
          </a:lstStyle>
          <a:p>
            <a:pPr>
              <a:lnSpc>
                <a:spcPct val="100000"/>
              </a:lnSpc>
              <a:buFontTx/>
            </a:pPr>
            <a:r>
              <a:rPr lang="de-DE" kern="0" smtClean="0"/>
              <a:t>www.baltic-earth.eu</a:t>
            </a:r>
            <a:endParaRPr lang="de-DE" kern="0"/>
          </a:p>
        </p:txBody>
      </p:sp>
    </p:spTree>
    <p:extLst>
      <p:ext uri="{BB962C8B-B14F-4D97-AF65-F5344CB8AC3E}">
        <p14:creationId xmlns:p14="http://schemas.microsoft.com/office/powerpoint/2010/main" val="1277503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34"/>
                                        </p:tgtEl>
                                        <p:attrNameLst>
                                          <p:attrName>style.visibility</p:attrName>
                                        </p:attrNameLst>
                                      </p:cBhvr>
                                      <p:to>
                                        <p:strVal val="visible"/>
                                      </p:to>
                                    </p:set>
                                    <p:animEffect transition="in" filter="fade">
                                      <p:cBhvr>
                                        <p:cTn id="7" dur="500"/>
                                        <p:tgtEl>
                                          <p:spTgt spid="942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235"/>
                                        </p:tgtEl>
                                        <p:attrNameLst>
                                          <p:attrName>style.visibility</p:attrName>
                                        </p:attrNameLst>
                                      </p:cBhvr>
                                      <p:to>
                                        <p:strVal val="visible"/>
                                      </p:to>
                                    </p:set>
                                    <p:animEffect transition="in" filter="fade">
                                      <p:cBhvr>
                                        <p:cTn id="10" dur="500"/>
                                        <p:tgtEl>
                                          <p:spTgt spid="942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237"/>
                                        </p:tgtEl>
                                        <p:attrNameLst>
                                          <p:attrName>style.visibility</p:attrName>
                                        </p:attrNameLst>
                                      </p:cBhvr>
                                      <p:to>
                                        <p:strVal val="visible"/>
                                      </p:to>
                                    </p:set>
                                    <p:animEffect transition="in" filter="fade">
                                      <p:cBhvr>
                                        <p:cTn id="15" dur="500"/>
                                        <p:tgtEl>
                                          <p:spTgt spid="94237"/>
                                        </p:tgtEl>
                                      </p:cBhvr>
                                    </p:animEffect>
                                  </p:childTnLst>
                                </p:cTn>
                              </p:par>
                              <p:par>
                                <p:cTn id="16" presetID="10" presetClass="entr" presetSubtype="0" fill="hold" nodeType="withEffect">
                                  <p:stCondLst>
                                    <p:cond delay="0"/>
                                  </p:stCondLst>
                                  <p:childTnLst>
                                    <p:set>
                                      <p:cBhvr>
                                        <p:cTn id="17" dur="1" fill="hold">
                                          <p:stCondLst>
                                            <p:cond delay="0"/>
                                          </p:stCondLst>
                                        </p:cTn>
                                        <p:tgtEl>
                                          <p:spTgt spid="94238"/>
                                        </p:tgtEl>
                                        <p:attrNameLst>
                                          <p:attrName>style.visibility</p:attrName>
                                        </p:attrNameLst>
                                      </p:cBhvr>
                                      <p:to>
                                        <p:strVal val="visible"/>
                                      </p:to>
                                    </p:set>
                                    <p:animEffect transition="in" filter="fade">
                                      <p:cBhvr>
                                        <p:cTn id="18" dur="500"/>
                                        <p:tgtEl>
                                          <p:spTgt spid="9423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4234"/>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94242"/>
                                        </p:tgtEl>
                                        <p:attrNameLst>
                                          <p:attrName>style.visibility</p:attrName>
                                        </p:attrNameLst>
                                      </p:cBhvr>
                                      <p:to>
                                        <p:strVal val="visible"/>
                                      </p:to>
                                    </p:set>
                                    <p:animEffect transition="in" filter="fade">
                                      <p:cBhvr>
                                        <p:cTn id="25" dur="500"/>
                                        <p:tgtEl>
                                          <p:spTgt spid="942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4233"/>
                                        </p:tgtEl>
                                        <p:attrNameLst>
                                          <p:attrName>style.visibility</p:attrName>
                                        </p:attrNameLst>
                                      </p:cBhvr>
                                      <p:to>
                                        <p:strVal val="visible"/>
                                      </p:to>
                                    </p:set>
                                    <p:animEffect transition="in" filter="fade">
                                      <p:cBhvr>
                                        <p:cTn id="28" dur="500"/>
                                        <p:tgtEl>
                                          <p:spTgt spid="94233"/>
                                        </p:tgtEl>
                                      </p:cBhvr>
                                    </p:animEffect>
                                  </p:childTnLst>
                                </p:cTn>
                              </p:par>
                              <p:par>
                                <p:cTn id="29" presetID="10" presetClass="entr" presetSubtype="0" fill="hold" nodeType="withEffect">
                                  <p:stCondLst>
                                    <p:cond delay="0"/>
                                  </p:stCondLst>
                                  <p:childTnLst>
                                    <p:set>
                                      <p:cBhvr>
                                        <p:cTn id="30" dur="1" fill="hold">
                                          <p:stCondLst>
                                            <p:cond delay="0"/>
                                          </p:stCondLst>
                                        </p:cTn>
                                        <p:tgtEl>
                                          <p:spTgt spid="94239"/>
                                        </p:tgtEl>
                                        <p:attrNameLst>
                                          <p:attrName>style.visibility</p:attrName>
                                        </p:attrNameLst>
                                      </p:cBhvr>
                                      <p:to>
                                        <p:strVal val="visible"/>
                                      </p:to>
                                    </p:set>
                                    <p:animEffect transition="in" filter="fade">
                                      <p:cBhvr>
                                        <p:cTn id="31" dur="500"/>
                                        <p:tgtEl>
                                          <p:spTgt spid="94239"/>
                                        </p:tgtEl>
                                      </p:cBhvr>
                                    </p:animEffect>
                                  </p:childTnLst>
                                </p:cTn>
                              </p:par>
                              <p:par>
                                <p:cTn id="32" presetID="10" presetClass="entr" presetSubtype="0" fill="hold" nodeType="withEffect">
                                  <p:stCondLst>
                                    <p:cond delay="0"/>
                                  </p:stCondLst>
                                  <p:childTnLst>
                                    <p:set>
                                      <p:cBhvr>
                                        <p:cTn id="33" dur="1" fill="hold">
                                          <p:stCondLst>
                                            <p:cond delay="0"/>
                                          </p:stCondLst>
                                        </p:cTn>
                                        <p:tgtEl>
                                          <p:spTgt spid="94240"/>
                                        </p:tgtEl>
                                        <p:attrNameLst>
                                          <p:attrName>style.visibility</p:attrName>
                                        </p:attrNameLst>
                                      </p:cBhvr>
                                      <p:to>
                                        <p:strVal val="visible"/>
                                      </p:to>
                                    </p:set>
                                    <p:animEffect transition="in" filter="fade">
                                      <p:cBhvr>
                                        <p:cTn id="34" dur="500"/>
                                        <p:tgtEl>
                                          <p:spTgt spid="942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4241"/>
                                        </p:tgtEl>
                                        <p:attrNameLst>
                                          <p:attrName>style.visibility</p:attrName>
                                        </p:attrNameLst>
                                      </p:cBhvr>
                                      <p:to>
                                        <p:strVal val="visible"/>
                                      </p:to>
                                    </p:set>
                                    <p:animEffect transition="in" filter="fade">
                                      <p:cBhvr>
                                        <p:cTn id="39" dur="500"/>
                                        <p:tgtEl>
                                          <p:spTgt spid="94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33" grpId="0" animBg="1"/>
      <p:bldP spid="94234" grpId="0" animBg="1"/>
      <p:bldP spid="94234" grpId="1" animBg="1"/>
      <p:bldP spid="94235" grpId="0" animBg="1"/>
      <p:bldP spid="94241" grpId="0"/>
      <p:bldP spid="942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56" name="Rectangle 20"/>
          <p:cNvSpPr>
            <a:spLocks noChangeArrowheads="1"/>
          </p:cNvSpPr>
          <p:nvPr/>
        </p:nvSpPr>
        <p:spPr bwMode="auto">
          <a:xfrm>
            <a:off x="3453531" y="1296517"/>
            <a:ext cx="6626787" cy="8700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84" tIns="46792" rIns="89984" bIns="46792">
            <a:spAutoFit/>
          </a:bodyPr>
          <a:lstStyle/>
          <a:p>
            <a:pPr defTabSz="1042804"/>
            <a:r>
              <a:rPr lang="en-GB" sz="2100" b="1" smtClean="0"/>
              <a:t>Second Assessment of Climate </a:t>
            </a:r>
            <a:r>
              <a:rPr lang="en-GB" sz="2100" b="1"/>
              <a:t>Change </a:t>
            </a:r>
            <a:r>
              <a:rPr lang="en-GB" sz="2100" b="1" smtClean="0"/>
              <a:t/>
            </a:r>
            <a:br>
              <a:rPr lang="en-GB" sz="2100" b="1" smtClean="0"/>
            </a:br>
            <a:r>
              <a:rPr lang="en-GB" sz="2100" b="1" smtClean="0"/>
              <a:t>for </a:t>
            </a:r>
            <a:r>
              <a:rPr lang="en-GB" sz="2100" b="1"/>
              <a:t>the Baltic Sea region </a:t>
            </a:r>
            <a:r>
              <a:rPr lang="en-GB" sz="2100" b="1" smtClean="0"/>
              <a:t>(BACC II)</a:t>
            </a:r>
            <a:endParaRPr lang="de-DE" sz="2100" b="1"/>
          </a:p>
        </p:txBody>
      </p:sp>
      <p:sp>
        <p:nvSpPr>
          <p:cNvPr id="8" name="Rectangle 29"/>
          <p:cNvSpPr>
            <a:spLocks noChangeArrowheads="1"/>
          </p:cNvSpPr>
          <p:nvPr/>
        </p:nvSpPr>
        <p:spPr bwMode="gray">
          <a:xfrm>
            <a:off x="3453531" y="2248983"/>
            <a:ext cx="6668707" cy="24482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1042804">
              <a:tabLst>
                <a:tab pos="449184" algn="l"/>
                <a:tab pos="898366" algn="l"/>
                <a:tab pos="1347550" algn="l"/>
                <a:tab pos="1796733" algn="l"/>
              </a:tabLst>
            </a:pPr>
            <a:r>
              <a:rPr lang="en-US" b="1" smtClean="0">
                <a:solidFill>
                  <a:srgbClr val="FF0000"/>
                </a:solidFill>
              </a:rPr>
              <a:t>New book </a:t>
            </a:r>
            <a:r>
              <a:rPr lang="en-US" b="1">
                <a:solidFill>
                  <a:srgbClr val="FF0000"/>
                </a:solidFill>
              </a:rPr>
              <a:t>following the format of BACC I as OPEN </a:t>
            </a:r>
            <a:r>
              <a:rPr lang="en-US" b="1" smtClean="0">
                <a:solidFill>
                  <a:srgbClr val="FF0000"/>
                </a:solidFill>
              </a:rPr>
              <a:t>ACCESS, 7 years after</a:t>
            </a:r>
          </a:p>
          <a:p>
            <a:pPr defTabSz="1042804">
              <a:tabLst>
                <a:tab pos="449184" algn="l"/>
                <a:tab pos="898366" algn="l"/>
                <a:tab pos="1347550" algn="l"/>
                <a:tab pos="1796733" algn="l"/>
              </a:tabLst>
            </a:pPr>
            <a:endParaRPr lang="en-US" b="1">
              <a:solidFill>
                <a:srgbClr val="FF0000"/>
              </a:solidFill>
              <a:latin typeface="Calibri" pitchFamily="34" charset="0"/>
            </a:endParaRPr>
          </a:p>
          <a:p>
            <a:pPr marL="285750" indent="-285750" defTabSz="1042804">
              <a:buFont typeface="Arial" panose="020B0604020202020204" pitchFamily="34" charset="0"/>
              <a:buChar char="•"/>
              <a:tabLst>
                <a:tab pos="449184" algn="l"/>
                <a:tab pos="898366" algn="l"/>
                <a:tab pos="1347550" algn="l"/>
                <a:tab pos="1796733" algn="l"/>
              </a:tabLst>
            </a:pPr>
            <a:r>
              <a:rPr lang="de-DE" b="1" smtClean="0">
                <a:latin typeface="Calibri" pitchFamily="34" charset="0"/>
              </a:rPr>
              <a:t>What we currently know about climate change and its impacts in the Baltic Sea region</a:t>
            </a:r>
          </a:p>
          <a:p>
            <a:pPr marL="285750" indent="-285750" defTabSz="1042804">
              <a:buFont typeface="Arial" panose="020B0604020202020204" pitchFamily="34" charset="0"/>
              <a:buChar char="•"/>
              <a:tabLst>
                <a:tab pos="449184" algn="l"/>
                <a:tab pos="898366" algn="l"/>
                <a:tab pos="1347550" algn="l"/>
                <a:tab pos="1796733" algn="l"/>
              </a:tabLst>
            </a:pPr>
            <a:r>
              <a:rPr lang="de-DE" b="1" smtClean="0"/>
              <a:t>Compiled by 141 authors from 12 countries</a:t>
            </a:r>
          </a:p>
          <a:p>
            <a:pPr marL="285750" indent="-285750" defTabSz="1042804">
              <a:buFont typeface="Arial" panose="020B0604020202020204" pitchFamily="34" charset="0"/>
              <a:buChar char="•"/>
              <a:tabLst>
                <a:tab pos="449184" algn="l"/>
                <a:tab pos="898366" algn="l"/>
                <a:tab pos="1347550" algn="l"/>
                <a:tab pos="1796733" algn="l"/>
              </a:tabLst>
            </a:pPr>
            <a:r>
              <a:rPr lang="de-DE" b="1" smtClean="0"/>
              <a:t>Science Steering Group</a:t>
            </a:r>
          </a:p>
          <a:p>
            <a:pPr marL="285750" indent="-285750" defTabSz="1042804">
              <a:buFont typeface="Arial" panose="020B0604020202020204" pitchFamily="34" charset="0"/>
              <a:buChar char="•"/>
              <a:tabLst>
                <a:tab pos="449184" algn="l"/>
                <a:tab pos="898366" algn="l"/>
                <a:tab pos="1347550" algn="l"/>
                <a:tab pos="1796733" algn="l"/>
              </a:tabLst>
            </a:pPr>
            <a:r>
              <a:rPr lang="de-DE" b="1" smtClean="0"/>
              <a:t>Peer reviewed</a:t>
            </a:r>
          </a:p>
          <a:p>
            <a:pPr marL="285750" indent="-285750" defTabSz="1042804">
              <a:buFont typeface="Arial" panose="020B0604020202020204" pitchFamily="34" charset="0"/>
              <a:buChar char="•"/>
              <a:tabLst>
                <a:tab pos="449184" algn="l"/>
                <a:tab pos="898366" algn="l"/>
                <a:tab pos="1347550" algn="l"/>
                <a:tab pos="1796733" algn="l"/>
              </a:tabLst>
            </a:pPr>
            <a:r>
              <a:rPr lang="de-DE" b="1" smtClean="0"/>
              <a:t>Open Access </a:t>
            </a:r>
            <a:br>
              <a:rPr lang="de-DE" b="1" smtClean="0"/>
            </a:br>
            <a:r>
              <a:rPr lang="de-DE" b="1" smtClean="0"/>
              <a:t>with Springer</a:t>
            </a:r>
            <a:endParaRPr lang="de-DE" b="1"/>
          </a:p>
          <a:p>
            <a:pPr marL="446009" lvl="1" indent="-444421" defTabSz="1042804">
              <a:tabLst>
                <a:tab pos="449184" algn="l"/>
                <a:tab pos="898366" algn="l"/>
                <a:tab pos="1347550" algn="l"/>
                <a:tab pos="1796733" algn="l"/>
              </a:tabLst>
            </a:pPr>
            <a:endParaRPr lang="de-DE" b="1">
              <a:solidFill>
                <a:schemeClr val="accent1"/>
              </a:solidFill>
              <a:latin typeface="Calibri" pitchFamily="34" charset="0"/>
            </a:endParaRPr>
          </a:p>
        </p:txBody>
      </p:sp>
      <p:sp>
        <p:nvSpPr>
          <p:cNvPr id="10" name="Rectangle 29"/>
          <p:cNvSpPr>
            <a:spLocks noChangeArrowheads="1"/>
          </p:cNvSpPr>
          <p:nvPr/>
        </p:nvSpPr>
        <p:spPr bwMode="gray">
          <a:xfrm>
            <a:off x="267025" y="5076775"/>
            <a:ext cx="4408439" cy="20459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1042804">
              <a:tabLst>
                <a:tab pos="449184" algn="l"/>
                <a:tab pos="898366" algn="l"/>
                <a:tab pos="1347550" algn="l"/>
                <a:tab pos="1796733" algn="l"/>
              </a:tabLst>
            </a:pPr>
            <a:r>
              <a:rPr lang="de-DE" b="1" smtClean="0">
                <a:latin typeface="Calibri" pitchFamily="34" charset="0"/>
              </a:rPr>
              <a:t>Planned based on BACC II:</a:t>
            </a:r>
            <a:endParaRPr lang="en-US" b="1">
              <a:solidFill>
                <a:srgbClr val="FF0000"/>
              </a:solidFill>
            </a:endParaRPr>
          </a:p>
          <a:p>
            <a:pPr marL="1588" lvl="1" defTabSz="1042804">
              <a:tabLst>
                <a:tab pos="449184" algn="l"/>
                <a:tab pos="898366" algn="l"/>
                <a:tab pos="1347550" algn="l"/>
                <a:tab pos="1796733" algn="l"/>
              </a:tabLst>
            </a:pPr>
            <a:r>
              <a:rPr lang="de-DE" b="1" smtClean="0">
                <a:solidFill>
                  <a:schemeClr val="accent1"/>
                </a:solidFill>
                <a:latin typeface="Calibri" pitchFamily="34" charset="0"/>
              </a:rPr>
              <a:t>Extended summaries of the scientific material</a:t>
            </a:r>
          </a:p>
          <a:p>
            <a:pPr marL="446009" lvl="1" indent="-444421" defTabSz="1042804">
              <a:buFont typeface="Wingdings 3" pitchFamily="18" charset="2"/>
              <a:buChar char="Ò"/>
              <a:tabLst>
                <a:tab pos="449184" algn="l"/>
                <a:tab pos="898366" algn="l"/>
                <a:tab pos="1347550" algn="l"/>
                <a:tab pos="1796733" algn="l"/>
              </a:tabLst>
            </a:pPr>
            <a:r>
              <a:rPr lang="de-DE" b="1" smtClean="0">
                <a:solidFill>
                  <a:schemeClr val="accent1"/>
                </a:solidFill>
              </a:rPr>
              <a:t>In all 9 languages of the Baltic Sea region plus </a:t>
            </a:r>
            <a:br>
              <a:rPr lang="de-DE" b="1" smtClean="0">
                <a:solidFill>
                  <a:schemeClr val="accent1"/>
                </a:solidFill>
              </a:rPr>
            </a:br>
            <a:r>
              <a:rPr lang="de-DE" b="1" smtClean="0">
                <a:solidFill>
                  <a:schemeClr val="accent1"/>
                </a:solidFill>
              </a:rPr>
              <a:t>English (Danish, Swedish, Finnish, Russian, </a:t>
            </a:r>
            <a:br>
              <a:rPr lang="de-DE" b="1" smtClean="0">
                <a:solidFill>
                  <a:schemeClr val="accent1"/>
                </a:solidFill>
              </a:rPr>
            </a:br>
            <a:r>
              <a:rPr lang="de-DE" b="1" smtClean="0">
                <a:solidFill>
                  <a:schemeClr val="accent1"/>
                </a:solidFill>
              </a:rPr>
              <a:t>Estonian, Latvian, Lithuanian, Polish, German)</a:t>
            </a:r>
          </a:p>
          <a:p>
            <a:pPr marL="446009" lvl="1" indent="-444421" defTabSz="1042804">
              <a:buFont typeface="Wingdings 3" pitchFamily="18" charset="2"/>
              <a:buChar char="Ò"/>
              <a:tabLst>
                <a:tab pos="449184" algn="l"/>
                <a:tab pos="898366" algn="l"/>
                <a:tab pos="1347550" algn="l"/>
                <a:tab pos="1796733" algn="l"/>
              </a:tabLst>
            </a:pPr>
            <a:r>
              <a:rPr lang="en-US" b="1" smtClean="0">
                <a:solidFill>
                  <a:schemeClr val="accent1"/>
                </a:solidFill>
              </a:rPr>
              <a:t>Understandable for non-scientists</a:t>
            </a:r>
          </a:p>
          <a:p>
            <a:pPr marL="446009" lvl="1" indent="-444421" defTabSz="1042804">
              <a:buFont typeface="Wingdings 3" pitchFamily="18" charset="2"/>
              <a:buChar char="Ò"/>
              <a:tabLst>
                <a:tab pos="449184" algn="l"/>
                <a:tab pos="898366" algn="l"/>
                <a:tab pos="1347550" algn="l"/>
                <a:tab pos="1796733" algn="l"/>
              </a:tabLst>
            </a:pPr>
            <a:r>
              <a:rPr lang="en-US" b="1" smtClean="0">
                <a:solidFill>
                  <a:schemeClr val="accent1"/>
                </a:solidFill>
              </a:rPr>
              <a:t>Emphasizing on regional conditions</a:t>
            </a:r>
          </a:p>
        </p:txBody>
      </p:sp>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94" y="3473119"/>
            <a:ext cx="2911534" cy="409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668" y="4349546"/>
            <a:ext cx="2089488" cy="29490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2"/>
          <p:cNvSpPr>
            <a:spLocks noGrp="1" noChangeArrowheads="1"/>
          </p:cNvSpPr>
          <p:nvPr>
            <p:ph type="title" idx="4294967295"/>
          </p:nvPr>
        </p:nvSpPr>
        <p:spPr>
          <a:xfrm>
            <a:off x="295420" y="235189"/>
            <a:ext cx="9061251" cy="432048"/>
          </a:xfrm>
        </p:spPr>
        <p:txBody>
          <a:bodyPr/>
          <a:lstStyle/>
          <a:p>
            <a:pPr>
              <a:spcAft>
                <a:spcPts val="1200"/>
              </a:spcAft>
            </a:pPr>
            <a:r>
              <a:rPr lang="de-DE" sz="2000" b="1" smtClean="0">
                <a:latin typeface="Candara" pitchFamily="34" charset="0"/>
              </a:rPr>
              <a:t>Baltic Earth  Assessment of Climate Change </a:t>
            </a:r>
            <a:br>
              <a:rPr lang="de-DE" sz="2000" b="1" smtClean="0">
                <a:latin typeface="Candara" pitchFamily="34" charset="0"/>
              </a:rPr>
            </a:br>
            <a:r>
              <a:rPr lang="de-DE" sz="2000" b="1" smtClean="0">
                <a:latin typeface="Candara" pitchFamily="34" charset="0"/>
              </a:rPr>
              <a:t>for the Baltic Sea region (2015)</a:t>
            </a:r>
            <a:endParaRPr lang="de-DE" sz="2000" dirty="0">
              <a:latin typeface="Calibri" panose="020F0502020204030204" pitchFamily="34" charset="0"/>
            </a:endParaRPr>
          </a:p>
        </p:txBody>
      </p: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7457" y="104996"/>
            <a:ext cx="1277555" cy="127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797" y="859556"/>
            <a:ext cx="2952310" cy="3912614"/>
          </a:xfrm>
          <a:prstGeom prst="rect">
            <a:avLst/>
          </a:prstGeom>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2722" y="4196368"/>
            <a:ext cx="503314" cy="50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836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5410"/>
                                        </p:tgtEl>
                                        <p:attrNameLst>
                                          <p:attrName>style.visibility</p:attrName>
                                        </p:attrNameLst>
                                      </p:cBhvr>
                                      <p:to>
                                        <p:strVal val="visible"/>
                                      </p:to>
                                    </p:set>
                                    <p:animEffect transition="in" filter="fade">
                                      <p:cBhvr>
                                        <p:cTn id="15"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idx="4294967295"/>
          </p:nvPr>
        </p:nvSpPr>
        <p:spPr>
          <a:xfrm>
            <a:off x="306141" y="387188"/>
            <a:ext cx="5673206" cy="432048"/>
          </a:xfrm>
        </p:spPr>
        <p:txBody>
          <a:bodyPr/>
          <a:lstStyle/>
          <a:p>
            <a:pPr>
              <a:spcAft>
                <a:spcPts val="1200"/>
              </a:spcAft>
            </a:pPr>
            <a:r>
              <a:rPr lang="de-DE" sz="2000" b="1" smtClean="0">
                <a:latin typeface="Calibri" panose="020F0502020204030204" pitchFamily="34" charset="0"/>
              </a:rPr>
              <a:t>Open Access download and print issue order page</a:t>
            </a:r>
            <a:endParaRPr lang="de-DE" sz="2000" dirty="0">
              <a:latin typeface="Calibri" panose="020F0502020204030204" pitchFamily="34" charset="0"/>
            </a:endParaRPr>
          </a:p>
        </p:txBody>
      </p:sp>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6900" y="104996"/>
            <a:ext cx="1008112" cy="100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75" y="1292938"/>
            <a:ext cx="4410596" cy="5845240"/>
          </a:xfrm>
          <a:prstGeom prst="rect">
            <a:avLst/>
          </a:prstGeom>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148" y="6641449"/>
            <a:ext cx="503314" cy="50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2"/>
          <p:cNvSpPr>
            <a:spLocks noGrp="1" noChangeArrowheads="1"/>
          </p:cNvSpPr>
          <p:nvPr>
            <p:ph type="title" idx="4294967295"/>
          </p:nvPr>
        </p:nvSpPr>
        <p:spPr>
          <a:xfrm>
            <a:off x="522164" y="5652839"/>
            <a:ext cx="3888432" cy="432048"/>
          </a:xfrm>
        </p:spPr>
        <p:txBody>
          <a:bodyPr/>
          <a:lstStyle/>
          <a:p>
            <a:pPr>
              <a:spcAft>
                <a:spcPts val="1200"/>
              </a:spcAft>
            </a:pPr>
            <a:r>
              <a:rPr lang="de-DE" sz="2000" b="1">
                <a:latin typeface="Calibri" panose="020F0502020204030204" pitchFamily="34" charset="0"/>
              </a:rPr>
              <a:t>http://www.springer.com/gp/book/9783319160054</a:t>
            </a:r>
            <a:endParaRPr lang="de-DE" sz="2000" dirty="0">
              <a:latin typeface="Calibri" panose="020F0502020204030204" pitchFamily="34" charset="0"/>
            </a:endParaRPr>
          </a:p>
        </p:txBody>
      </p:sp>
      <p:pic>
        <p:nvPicPr>
          <p:cNvPr id="11266" name="Picture 2" descr="V:\Baltic Earth\BACC II\Announcements and Press\BACC2_qrcode.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471" y="1122094"/>
            <a:ext cx="6186929" cy="618692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p:cNvSpPr>
            <a:spLocks noGrp="1" noChangeArrowheads="1"/>
          </p:cNvSpPr>
          <p:nvPr>
            <p:ph type="title" idx="4294967295"/>
          </p:nvPr>
        </p:nvSpPr>
        <p:spPr>
          <a:xfrm>
            <a:off x="522164" y="6084887"/>
            <a:ext cx="3888432" cy="432048"/>
          </a:xfrm>
        </p:spPr>
        <p:txBody>
          <a:bodyPr/>
          <a:lstStyle/>
          <a:p>
            <a:pPr>
              <a:spcAft>
                <a:spcPts val="1200"/>
              </a:spcAft>
            </a:pPr>
            <a:r>
              <a:rPr lang="de-DE" sz="2000" b="1">
                <a:latin typeface="Calibri" panose="020F0502020204030204" pitchFamily="34" charset="0"/>
              </a:rPr>
              <a:t>http://www.baltic-earth.eu/BACC2/</a:t>
            </a:r>
            <a:endParaRPr lang="de-DE" sz="2000" dirty="0">
              <a:latin typeface="Calibri" panose="020F0502020204030204" pitchFamily="34" charset="0"/>
            </a:endParaRPr>
          </a:p>
        </p:txBody>
      </p:sp>
    </p:spTree>
    <p:extLst>
      <p:ext uri="{BB962C8B-B14F-4D97-AF65-F5344CB8AC3E}">
        <p14:creationId xmlns:p14="http://schemas.microsoft.com/office/powerpoint/2010/main" val="223452819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HZG_english">
  <a:themeElements>
    <a:clrScheme name="HZG_english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english">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HZG_english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ZG_PowerPoint">
  <a:themeElements>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PowerPoint">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1042988" rtl="0" eaLnBrk="1" fontAlgn="base" latinLnBrk="0" hangingPunct="1">
          <a:lnSpc>
            <a:spcPct val="120000"/>
          </a:lnSpc>
          <a:spcBef>
            <a:spcPct val="0"/>
          </a:spcBef>
          <a:spcAft>
            <a:spcPct val="0"/>
          </a:spcAft>
          <a:buClrTx/>
          <a:buSzTx/>
          <a:buFont typeface="Wingdings 3" pitchFamily="18" charset="2"/>
          <a:buNone/>
          <a:tabLst/>
          <a:defRPr kumimoji="0" lang="de-DE" altLang="de-DE" sz="1600" b="0"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ZG_PowerPoint">
  <a:themeElements>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fontScheme name="HZG_PowerPoint">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1042988" rtl="0" eaLnBrk="1" fontAlgn="base" latinLnBrk="0" hangingPunct="1">
          <a:lnSpc>
            <a:spcPct val="120000"/>
          </a:lnSpc>
          <a:spcBef>
            <a:spcPct val="0"/>
          </a:spcBef>
          <a:spcAft>
            <a:spcPct val="0"/>
          </a:spcAft>
          <a:buClrTx/>
          <a:buSzTx/>
          <a:buFont typeface="Wingdings 3" pitchFamily="18" charset="2"/>
          <a:buNone/>
          <a:tabLst/>
          <a:defRPr kumimoji="0" lang="de-DE"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1"/>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1042988" rtl="0" eaLnBrk="1" fontAlgn="base" latinLnBrk="0" hangingPunct="1">
          <a:lnSpc>
            <a:spcPct val="120000"/>
          </a:lnSpc>
          <a:spcBef>
            <a:spcPct val="0"/>
          </a:spcBef>
          <a:spcAft>
            <a:spcPct val="0"/>
          </a:spcAft>
          <a:buClrTx/>
          <a:buSzTx/>
          <a:buFont typeface="Wingdings 3" pitchFamily="18" charset="2"/>
          <a:buNone/>
          <a:tabLst/>
          <a:defRPr kumimoji="0" lang="de-DE"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HZG_PowerPoint 1">
        <a:dk1>
          <a:srgbClr val="000000"/>
        </a:dk1>
        <a:lt1>
          <a:srgbClr val="FFFFFF"/>
        </a:lt1>
        <a:dk2>
          <a:srgbClr val="000000"/>
        </a:dk2>
        <a:lt2>
          <a:srgbClr val="B2B2B2"/>
        </a:lt2>
        <a:accent1>
          <a:srgbClr val="0098D4"/>
        </a:accent1>
        <a:accent2>
          <a:srgbClr val="5F5F5F"/>
        </a:accent2>
        <a:accent3>
          <a:srgbClr val="FFFFFF"/>
        </a:accent3>
        <a:accent4>
          <a:srgbClr val="000000"/>
        </a:accent4>
        <a:accent5>
          <a:srgbClr val="AACAE6"/>
        </a:accent5>
        <a:accent6>
          <a:srgbClr val="555555"/>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HZG_english</Template>
  <TotalTime>0</TotalTime>
  <Words>2864</Words>
  <Application>Microsoft Office PowerPoint</Application>
  <PresentationFormat>Benutzerdefiniert</PresentationFormat>
  <Paragraphs>517</Paragraphs>
  <Slides>58</Slides>
  <Notes>3</Notes>
  <HiddenSlides>12</HiddenSlides>
  <MMClips>0</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58</vt:i4>
      </vt:variant>
    </vt:vector>
  </HeadingPairs>
  <TitlesOfParts>
    <vt:vector size="67" baseType="lpstr">
      <vt:lpstr>Arial</vt:lpstr>
      <vt:lpstr>Calibri</vt:lpstr>
      <vt:lpstr>Candara</vt:lpstr>
      <vt:lpstr>Lucida Sans Unicode</vt:lpstr>
      <vt:lpstr>Wingdings 3</vt:lpstr>
      <vt:lpstr>HZG_english</vt:lpstr>
      <vt:lpstr>HZG_PowerPoint</vt:lpstr>
      <vt:lpstr>1_HZG_PowerPoint</vt:lpstr>
      <vt:lpstr>Image</vt:lpstr>
      <vt:lpstr>10th BSSC, Riga,  16 June 2015</vt:lpstr>
      <vt:lpstr>Wetter  und Klima</vt:lpstr>
      <vt:lpstr>Wetter und Klima</vt:lpstr>
      <vt:lpstr>Globaler Klimawandel</vt:lpstr>
      <vt:lpstr>PowerPoint-Präsentation</vt:lpstr>
      <vt:lpstr>PowerPoint-Präsentation</vt:lpstr>
      <vt:lpstr>PowerPoint-Präsentation</vt:lpstr>
      <vt:lpstr>Baltic Earth  Assessment of Climate Change  for the Baltic Sea region (2015)</vt:lpstr>
      <vt:lpstr>Open Access download and print issue order page</vt:lpstr>
      <vt:lpstr>Baltic Earth  Assessment of Climate Change  for the Baltic Sea region (2015)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 for your attention!</vt:lpstr>
    </vt:vector>
  </TitlesOfParts>
  <Company>GKSS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Occasion</dc:title>
  <dc:creator>Marcus Reckermann</dc:creator>
  <dc:description>Template: 2010-10-14</dc:description>
  <cp:lastModifiedBy>Marcus Reckermann</cp:lastModifiedBy>
  <cp:revision>392</cp:revision>
  <dcterms:created xsi:type="dcterms:W3CDTF">2010-11-22T12:58:33Z</dcterms:created>
  <dcterms:modified xsi:type="dcterms:W3CDTF">2017-10-11T08:21:25Z</dcterms:modified>
</cp:coreProperties>
</file>